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4" y="-3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87B32CC-7E19-434D-A0C9-0F9AE9DFF191}" type="datetimeFigureOut">
              <a:rPr lang="nl-NL" smtClean="0"/>
              <a:t>01-10-15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DA30124-2EA5-4546-B4EC-EF7FC344FDEB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40968"/>
            <a:ext cx="2002964" cy="280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1403648" y="476672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solidFill>
                  <a:schemeClr val="bg1">
                    <a:lumMod val="95000"/>
                  </a:schemeClr>
                </a:solidFill>
              </a:rPr>
              <a:t>Sietar Pop-Up Academy</a:t>
            </a:r>
            <a:endParaRPr lang="nl-NL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755576" y="432786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5400" dirty="0">
                <a:solidFill>
                  <a:prstClr val="black">
                    <a:lumMod val="85000"/>
                    <a:lumOff val="15000"/>
                  </a:prstClr>
                </a:solidFill>
                <a:latin typeface="Impact"/>
                <a:ea typeface="+mj-ea"/>
                <a:cs typeface="+mj-cs"/>
              </a:rPr>
              <a:t>Schouders om op te staan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3695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755576" y="40466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>
                <a:latin typeface="+mj-lt"/>
              </a:rPr>
              <a:t>Wij geven,  zonder kosten te maken</a:t>
            </a:r>
            <a:endParaRPr lang="nl-NL" sz="3600" dirty="0">
              <a:latin typeface="+mj-lt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72616" y="1073922"/>
            <a:ext cx="7687816" cy="4371301"/>
          </a:xfrm>
        </p:spPr>
        <p:txBody>
          <a:bodyPr>
            <a:normAutofit fontScale="70000" lnSpcReduction="20000"/>
          </a:bodyPr>
          <a:lstStyle/>
          <a:p>
            <a:endParaRPr lang="nl-NL" dirty="0">
              <a:solidFill>
                <a:schemeClr val="tx1"/>
              </a:solidFill>
            </a:endParaRPr>
          </a:p>
          <a:p>
            <a:r>
              <a:rPr lang="nl-NL" dirty="0" smtClean="0">
                <a:solidFill>
                  <a:schemeClr val="tx1"/>
                </a:solidFill>
              </a:rPr>
              <a:t>Dat kan (waarschijnlijk) voor € </a:t>
            </a:r>
            <a:r>
              <a:rPr lang="nl-NL" dirty="0">
                <a:solidFill>
                  <a:schemeClr val="tx1"/>
                </a:solidFill>
              </a:rPr>
              <a:t>450,- per </a:t>
            </a:r>
            <a:r>
              <a:rPr lang="nl-NL" dirty="0" smtClean="0">
                <a:solidFill>
                  <a:schemeClr val="tx1"/>
                </a:solidFill>
              </a:rPr>
              <a:t>persoon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bij </a:t>
            </a:r>
            <a:r>
              <a:rPr lang="nl-NL" dirty="0">
                <a:solidFill>
                  <a:schemeClr val="tx1"/>
                </a:solidFill>
              </a:rPr>
              <a:t>een minimaal aantal van 10 personen.</a:t>
            </a:r>
          </a:p>
          <a:p>
            <a:endParaRPr lang="nl-NL" dirty="0" smtClean="0">
              <a:solidFill>
                <a:schemeClr val="tx1"/>
              </a:solidFill>
            </a:endParaRPr>
          </a:p>
          <a:p>
            <a:r>
              <a:rPr lang="nl-NL" dirty="0" smtClean="0">
                <a:solidFill>
                  <a:schemeClr val="tx1"/>
                </a:solidFill>
              </a:rPr>
              <a:t>We </a:t>
            </a:r>
            <a:r>
              <a:rPr lang="nl-NL" dirty="0">
                <a:solidFill>
                  <a:schemeClr val="tx1"/>
                </a:solidFill>
              </a:rPr>
              <a:t>komen </a:t>
            </a:r>
            <a:r>
              <a:rPr lang="nl-NL" dirty="0" smtClean="0">
                <a:solidFill>
                  <a:schemeClr val="tx1"/>
                </a:solidFill>
              </a:rPr>
              <a:t>op dit bedrag door </a:t>
            </a:r>
            <a:r>
              <a:rPr lang="nl-NL" dirty="0">
                <a:solidFill>
                  <a:schemeClr val="tx1"/>
                </a:solidFill>
              </a:rPr>
              <a:t>te rekenen op:</a:t>
            </a:r>
            <a:endParaRPr lang="nl-NL" i="1" dirty="0">
              <a:solidFill>
                <a:schemeClr val="tx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i="1" dirty="0" smtClean="0">
                <a:solidFill>
                  <a:schemeClr val="tx1"/>
                </a:solidFill>
              </a:rPr>
              <a:t>6 </a:t>
            </a:r>
            <a:r>
              <a:rPr lang="nl-NL" i="1" dirty="0">
                <a:solidFill>
                  <a:schemeClr val="tx1"/>
                </a:solidFill>
              </a:rPr>
              <a:t>dagen zaalhuur </a:t>
            </a:r>
            <a:r>
              <a:rPr lang="nl-NL" i="1" dirty="0" smtClean="0">
                <a:solidFill>
                  <a:schemeClr val="tx1"/>
                </a:solidFill>
              </a:rPr>
              <a:t>(incl. thee </a:t>
            </a:r>
            <a:r>
              <a:rPr lang="nl-NL" i="1" dirty="0">
                <a:solidFill>
                  <a:schemeClr val="tx1"/>
                </a:solidFill>
              </a:rPr>
              <a:t>/ koffie)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i="1" dirty="0" smtClean="0">
                <a:solidFill>
                  <a:schemeClr val="tx1"/>
                </a:solidFill>
              </a:rPr>
              <a:t>6 </a:t>
            </a:r>
            <a:r>
              <a:rPr lang="nl-NL" i="1" dirty="0">
                <a:solidFill>
                  <a:schemeClr val="tx1"/>
                </a:solidFill>
              </a:rPr>
              <a:t>dagen beamerhuur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i="1" dirty="0" smtClean="0">
                <a:solidFill>
                  <a:schemeClr val="tx1"/>
                </a:solidFill>
              </a:rPr>
              <a:t>Reiskostenvergoeding </a:t>
            </a:r>
            <a:r>
              <a:rPr lang="nl-NL" i="1" dirty="0">
                <a:solidFill>
                  <a:schemeClr val="tx1"/>
                </a:solidFill>
              </a:rPr>
              <a:t>trainers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solidFill>
                  <a:schemeClr val="tx1"/>
                </a:solidFill>
              </a:rPr>
              <a:t>Dupliceren </a:t>
            </a:r>
            <a:r>
              <a:rPr lang="nl-NL" dirty="0">
                <a:solidFill>
                  <a:schemeClr val="tx1"/>
                </a:solidFill>
              </a:rPr>
              <a:t>materiaal (zoveel mogelijk digitaal)</a:t>
            </a:r>
          </a:p>
          <a:p>
            <a:pPr>
              <a:buFont typeface="Courier New" panose="02070309020205020404" pitchFamily="49" charset="0"/>
              <a:buChar char="o"/>
            </a:pPr>
            <a:endParaRPr lang="nl-NL" dirty="0">
              <a:solidFill>
                <a:schemeClr val="tx1"/>
              </a:solidFill>
            </a:endParaRPr>
          </a:p>
          <a:p>
            <a:r>
              <a:rPr lang="nl-NL" dirty="0">
                <a:solidFill>
                  <a:schemeClr val="tx1"/>
                </a:solidFill>
              </a:rPr>
              <a:t>Alles kan nog veranderen, </a:t>
            </a:r>
            <a:r>
              <a:rPr lang="nl-NL" dirty="0" err="1">
                <a:solidFill>
                  <a:schemeClr val="tx1"/>
                </a:solidFill>
              </a:rPr>
              <a:t>bijv</a:t>
            </a:r>
            <a:r>
              <a:rPr lang="nl-NL" dirty="0">
                <a:solidFill>
                  <a:schemeClr val="tx1"/>
                </a:solidFill>
              </a:rPr>
              <a:t> door: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solidFill>
                  <a:schemeClr val="tx1"/>
                </a:solidFill>
              </a:rPr>
              <a:t>een </a:t>
            </a:r>
            <a:r>
              <a:rPr lang="nl-NL" dirty="0">
                <a:solidFill>
                  <a:schemeClr val="tx1"/>
                </a:solidFill>
              </a:rPr>
              <a:t>goedkopere zaal dan S2M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solidFill>
                  <a:schemeClr val="tx1"/>
                </a:solidFill>
              </a:rPr>
              <a:t>een </a:t>
            </a:r>
            <a:r>
              <a:rPr lang="nl-NL" dirty="0">
                <a:solidFill>
                  <a:schemeClr val="tx1"/>
                </a:solidFill>
              </a:rPr>
              <a:t>gratis beamer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solidFill>
                  <a:schemeClr val="tx1"/>
                </a:solidFill>
              </a:rPr>
              <a:t>meer </a:t>
            </a:r>
            <a:r>
              <a:rPr lang="nl-NL" dirty="0">
                <a:solidFill>
                  <a:schemeClr val="tx1"/>
                </a:solidFill>
              </a:rPr>
              <a:t>dan 10 deelnemers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solidFill>
                  <a:schemeClr val="tx1"/>
                </a:solidFill>
              </a:rPr>
              <a:t>een </a:t>
            </a:r>
            <a:r>
              <a:rPr lang="nl-NL" dirty="0">
                <a:solidFill>
                  <a:schemeClr val="tx1"/>
                </a:solidFill>
              </a:rPr>
              <a:t>korter programma (maar daar worden wij niet gelukkig van)</a:t>
            </a:r>
          </a:p>
          <a:p>
            <a:endParaRPr lang="nl-NL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474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37327"/>
            <a:ext cx="8766175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404664"/>
            <a:ext cx="3449960" cy="4687416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>
                <a:latin typeface="+mj-lt"/>
              </a:rPr>
              <a:t>Door wie</a:t>
            </a:r>
          </a:p>
          <a:p>
            <a:r>
              <a:rPr lang="nl-NL" dirty="0" smtClean="0"/>
              <a:t>4 vrouwen</a:t>
            </a:r>
          </a:p>
          <a:p>
            <a:r>
              <a:rPr lang="nl-NL" dirty="0" smtClean="0"/>
              <a:t>Rondom 60</a:t>
            </a:r>
          </a:p>
          <a:p>
            <a:r>
              <a:rPr lang="nl-NL" dirty="0" smtClean="0"/>
              <a:t>Willen (en hebben) veel te delen </a:t>
            </a:r>
          </a:p>
          <a:p>
            <a:r>
              <a:rPr lang="nl-NL" dirty="0"/>
              <a:t>z</a:t>
            </a:r>
            <a:r>
              <a:rPr lang="nl-NL" dirty="0" smtClean="0"/>
              <a:t>oals kennis, kunde, didactiek, methodiek en ervaringen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3150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3449960" cy="4687416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>
                <a:latin typeface="+mj-lt"/>
              </a:rPr>
              <a:t>Voor wie</a:t>
            </a:r>
          </a:p>
          <a:p>
            <a:endParaRPr lang="nl-NL" dirty="0" smtClean="0"/>
          </a:p>
          <a:p>
            <a:r>
              <a:rPr lang="nl-NL" dirty="0" smtClean="0"/>
              <a:t>Iedereen met interesse</a:t>
            </a:r>
          </a:p>
          <a:p>
            <a:r>
              <a:rPr lang="nl-NL" dirty="0" smtClean="0"/>
              <a:t>Belangstellende (aankomend) trainers</a:t>
            </a:r>
          </a:p>
          <a:p>
            <a:r>
              <a:rPr lang="nl-NL" dirty="0" smtClean="0"/>
              <a:t>Verdieping willen in intercultureel trainerschap</a:t>
            </a:r>
          </a:p>
          <a:p>
            <a:endParaRPr lang="nl-NL" dirty="0" smtClean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25285"/>
            <a:ext cx="4754563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442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8266684" cy="4759424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Clr>
                <a:srgbClr val="AD0101"/>
              </a:buClr>
              <a:buNone/>
            </a:pPr>
            <a:r>
              <a:rPr lang="nl-NL" dirty="0" smtClean="0">
                <a:solidFill>
                  <a:srgbClr val="303030"/>
                </a:solidFill>
                <a:latin typeface="Impact"/>
              </a:rPr>
              <a:t>1</a:t>
            </a:r>
            <a:r>
              <a:rPr lang="nl-NL" baseline="30000" dirty="0" smtClean="0">
                <a:solidFill>
                  <a:srgbClr val="303030"/>
                </a:solidFill>
                <a:latin typeface="Impact"/>
              </a:rPr>
              <a:t>e</a:t>
            </a:r>
            <a:r>
              <a:rPr lang="nl-NL" dirty="0" smtClean="0">
                <a:solidFill>
                  <a:srgbClr val="303030"/>
                </a:solidFill>
                <a:latin typeface="Impact"/>
              </a:rPr>
              <a:t> dag – 16 januari 2016</a:t>
            </a:r>
            <a:endParaRPr lang="nl-NL" dirty="0">
              <a:solidFill>
                <a:srgbClr val="303030"/>
              </a:solidFill>
              <a:latin typeface="Impact"/>
            </a:endParaRPr>
          </a:p>
          <a:p>
            <a:pPr marL="0" indent="0">
              <a:buNone/>
            </a:pPr>
            <a:r>
              <a:rPr lang="nl-NL" dirty="0" smtClean="0"/>
              <a:t>Algemene basis </a:t>
            </a:r>
            <a:r>
              <a:rPr lang="nl-NL" dirty="0" err="1" smtClean="0"/>
              <a:t>tav</a:t>
            </a:r>
            <a:r>
              <a:rPr lang="nl-NL" dirty="0" smtClean="0"/>
              <a:t> trainer intercultureel / diversiteit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Trainers	Francien, Juanita, Lida, Mijnie</a:t>
            </a:r>
          </a:p>
          <a:p>
            <a:endParaRPr lang="nl-NL" dirty="0" smtClean="0"/>
          </a:p>
          <a:p>
            <a:r>
              <a:rPr lang="nl-NL" dirty="0" smtClean="0"/>
              <a:t>Onderdelen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Ethiek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Eigen rol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/>
              <a:t>B</a:t>
            </a:r>
            <a:r>
              <a:rPr lang="nl-NL" dirty="0" smtClean="0"/>
              <a:t>ewust </a:t>
            </a:r>
            <a:r>
              <a:rPr lang="nl-NL" dirty="0" err="1" smtClean="0"/>
              <a:t>wit,bewust</a:t>
            </a:r>
            <a:r>
              <a:rPr lang="nl-NL" dirty="0" smtClean="0"/>
              <a:t> zwart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/>
              <a:t>E</a:t>
            </a:r>
            <a:r>
              <a:rPr lang="nl-NL" dirty="0" smtClean="0"/>
              <a:t>igen diversiteit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/>
              <a:t>I</a:t>
            </a:r>
            <a:r>
              <a:rPr lang="nl-NL" dirty="0" smtClean="0"/>
              <a:t>nclusief/exclusief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Samen trainen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en meer…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492896"/>
            <a:ext cx="4888732" cy="2750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057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4530080" cy="4687416"/>
          </a:xfrm>
        </p:spPr>
        <p:txBody>
          <a:bodyPr>
            <a:normAutofit/>
          </a:bodyPr>
          <a:lstStyle/>
          <a:p>
            <a:pPr marL="0" lvl="0" indent="0">
              <a:buClr>
                <a:srgbClr val="AD0101"/>
              </a:buClr>
              <a:buNone/>
            </a:pPr>
            <a:r>
              <a:rPr lang="nl-NL" sz="2200" dirty="0" smtClean="0">
                <a:solidFill>
                  <a:srgbClr val="303030"/>
                </a:solidFill>
                <a:latin typeface="Impact"/>
              </a:rPr>
              <a:t>2</a:t>
            </a:r>
            <a:r>
              <a:rPr lang="nl-NL" sz="2200" baseline="30000" dirty="0" smtClean="0">
                <a:solidFill>
                  <a:srgbClr val="303030"/>
                </a:solidFill>
                <a:latin typeface="Impact"/>
              </a:rPr>
              <a:t>e</a:t>
            </a:r>
            <a:r>
              <a:rPr lang="nl-NL" sz="2200" dirty="0" smtClean="0">
                <a:solidFill>
                  <a:srgbClr val="303030"/>
                </a:solidFill>
                <a:latin typeface="Impact"/>
              </a:rPr>
              <a:t> dag – 13 februari 2016</a:t>
            </a:r>
            <a:endParaRPr lang="nl-NL" sz="2200" dirty="0">
              <a:solidFill>
                <a:srgbClr val="303030"/>
              </a:solidFill>
              <a:latin typeface="Impact"/>
            </a:endParaRPr>
          </a:p>
          <a:p>
            <a:pPr marL="0" indent="0">
              <a:buNone/>
            </a:pPr>
            <a:r>
              <a:rPr lang="nl-NL" dirty="0" smtClean="0"/>
              <a:t>Etnische diversiteit (basistheorie)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Trainer	Lida</a:t>
            </a:r>
            <a:r>
              <a:rPr lang="nl-NL" dirty="0"/>
              <a:t> </a:t>
            </a:r>
            <a:r>
              <a:rPr lang="nl-NL" dirty="0" smtClean="0"/>
              <a:t>van den Broek</a:t>
            </a:r>
          </a:p>
          <a:p>
            <a:endParaRPr lang="nl-NL" dirty="0" smtClean="0"/>
          </a:p>
          <a:p>
            <a:r>
              <a:rPr lang="nl-NL" dirty="0" smtClean="0"/>
              <a:t>Onderdelen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Onschuldtheorie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Socialisatie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/>
              <a:t>O</a:t>
            </a:r>
            <a:r>
              <a:rPr lang="nl-NL" dirty="0" smtClean="0"/>
              <a:t>nbewust racisme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en nog veel meer ….</a:t>
            </a:r>
            <a:endParaRPr lang="nl-NL" dirty="0"/>
          </a:p>
          <a:p>
            <a:pPr>
              <a:buFont typeface="Courier New" panose="02070309020205020404" pitchFamily="49" charset="0"/>
              <a:buChar char="o"/>
            </a:pPr>
            <a:endParaRPr lang="nl-NL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672" y="2348880"/>
            <a:ext cx="29876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928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4530080" cy="4615408"/>
          </a:xfrm>
        </p:spPr>
        <p:txBody>
          <a:bodyPr>
            <a:normAutofit fontScale="92500" lnSpcReduction="20000"/>
          </a:bodyPr>
          <a:lstStyle/>
          <a:p>
            <a:endParaRPr lang="nl-NL" dirty="0" smtClean="0"/>
          </a:p>
          <a:p>
            <a:pPr marL="0" lvl="0" indent="0">
              <a:buClr>
                <a:srgbClr val="AD0101"/>
              </a:buClr>
              <a:buNone/>
            </a:pPr>
            <a:r>
              <a:rPr lang="nl-NL" dirty="0" smtClean="0">
                <a:solidFill>
                  <a:srgbClr val="303030"/>
                </a:solidFill>
                <a:latin typeface="Impact"/>
              </a:rPr>
              <a:t>3</a:t>
            </a:r>
            <a:r>
              <a:rPr lang="nl-NL" baseline="30000" dirty="0" smtClean="0">
                <a:solidFill>
                  <a:srgbClr val="303030"/>
                </a:solidFill>
                <a:latin typeface="Impact"/>
              </a:rPr>
              <a:t>e</a:t>
            </a:r>
            <a:r>
              <a:rPr lang="nl-NL" dirty="0" smtClean="0">
                <a:solidFill>
                  <a:srgbClr val="303030"/>
                </a:solidFill>
                <a:latin typeface="Impact"/>
              </a:rPr>
              <a:t> dag – 12 maart 2016</a:t>
            </a:r>
            <a:endParaRPr lang="nl-NL" dirty="0">
              <a:solidFill>
                <a:srgbClr val="303030"/>
              </a:solidFill>
              <a:latin typeface="Impact"/>
            </a:endParaRPr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TOPOI 	(basistheorie)	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Trainer	Francien </a:t>
            </a:r>
            <a:r>
              <a:rPr lang="nl-NL" dirty="0" smtClean="0"/>
              <a:t>Wieringa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Onderdelen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err="1" smtClean="0"/>
              <a:t>àlle</a:t>
            </a:r>
            <a:r>
              <a:rPr lang="nl-NL" dirty="0" smtClean="0"/>
              <a:t> letters van TOPOI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d.m.v. oefeningen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vragen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/>
              <a:t>s</a:t>
            </a:r>
            <a:r>
              <a:rPr lang="nl-NL" dirty="0" smtClean="0"/>
              <a:t>tellingen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casuïstiek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24944"/>
            <a:ext cx="3889375" cy="239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7416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060" y="1772816"/>
            <a:ext cx="38100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5106144" cy="4759424"/>
          </a:xfrm>
        </p:spPr>
        <p:txBody>
          <a:bodyPr/>
          <a:lstStyle/>
          <a:p>
            <a:pPr marL="0" lvl="0" indent="0">
              <a:buClr>
                <a:srgbClr val="AD0101"/>
              </a:buClr>
              <a:buNone/>
            </a:pPr>
            <a:r>
              <a:rPr lang="nl-NL" sz="2200" dirty="0" smtClean="0">
                <a:solidFill>
                  <a:srgbClr val="303030"/>
                </a:solidFill>
                <a:latin typeface="Impact"/>
              </a:rPr>
              <a:t>4</a:t>
            </a:r>
            <a:r>
              <a:rPr lang="nl-NL" sz="2200" baseline="30000" dirty="0" smtClean="0">
                <a:solidFill>
                  <a:srgbClr val="303030"/>
                </a:solidFill>
                <a:latin typeface="Impact"/>
              </a:rPr>
              <a:t>e</a:t>
            </a:r>
            <a:r>
              <a:rPr lang="nl-NL" sz="2200" dirty="0" smtClean="0">
                <a:solidFill>
                  <a:srgbClr val="303030"/>
                </a:solidFill>
                <a:latin typeface="Impact"/>
              </a:rPr>
              <a:t> dag – 2 april 2016</a:t>
            </a:r>
            <a:endParaRPr lang="nl-NL" sz="2200" dirty="0">
              <a:solidFill>
                <a:srgbClr val="303030"/>
              </a:solidFill>
              <a:latin typeface="Impact"/>
            </a:endParaRPr>
          </a:p>
          <a:p>
            <a:pPr marL="0" indent="0">
              <a:buNone/>
            </a:pPr>
            <a:r>
              <a:rPr lang="nl-NL" dirty="0" smtClean="0"/>
              <a:t>Internationaal Intercultureel Effectief</a:t>
            </a:r>
          </a:p>
          <a:p>
            <a:endParaRPr lang="nl-NL" dirty="0" smtClean="0"/>
          </a:p>
          <a:p>
            <a:r>
              <a:rPr lang="nl-NL" dirty="0" smtClean="0"/>
              <a:t>Trainer	Juanita Wijnands</a:t>
            </a:r>
          </a:p>
          <a:p>
            <a:endParaRPr lang="nl-NL" dirty="0" smtClean="0"/>
          </a:p>
          <a:p>
            <a:r>
              <a:rPr lang="nl-NL" dirty="0" smtClean="0"/>
              <a:t>Onderdelen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Beeldvorming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Groepsdynamica</a:t>
            </a:r>
            <a:r>
              <a:rPr lang="nl-NL" dirty="0"/>
              <a:t> </a:t>
            </a:r>
            <a:r>
              <a:rPr lang="nl-NL" dirty="0" smtClean="0"/>
              <a:t>in internationale context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Intercultureel management modellen</a:t>
            </a:r>
          </a:p>
        </p:txBody>
      </p:sp>
    </p:spTree>
    <p:extLst>
      <p:ext uri="{BB962C8B-B14F-4D97-AF65-F5344CB8AC3E}">
        <p14:creationId xmlns:p14="http://schemas.microsoft.com/office/powerpoint/2010/main" val="249714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2000" y="685800"/>
            <a:ext cx="4530080" cy="4543400"/>
          </a:xfrm>
        </p:spPr>
        <p:txBody>
          <a:bodyPr>
            <a:normAutofit/>
          </a:bodyPr>
          <a:lstStyle/>
          <a:p>
            <a:pPr marL="0" lvl="0" indent="0">
              <a:buClr>
                <a:srgbClr val="AD0101"/>
              </a:buClr>
              <a:buNone/>
            </a:pPr>
            <a:r>
              <a:rPr lang="nl-NL" sz="2200" dirty="0" smtClean="0">
                <a:solidFill>
                  <a:srgbClr val="303030"/>
                </a:solidFill>
                <a:latin typeface="Impact"/>
              </a:rPr>
              <a:t>5</a:t>
            </a:r>
            <a:r>
              <a:rPr lang="nl-NL" sz="2200" baseline="30000" dirty="0" smtClean="0">
                <a:solidFill>
                  <a:srgbClr val="303030"/>
                </a:solidFill>
                <a:latin typeface="Impact"/>
              </a:rPr>
              <a:t>e</a:t>
            </a:r>
            <a:r>
              <a:rPr lang="nl-NL" sz="2200" dirty="0" smtClean="0">
                <a:solidFill>
                  <a:srgbClr val="303030"/>
                </a:solidFill>
                <a:latin typeface="Impact"/>
              </a:rPr>
              <a:t> dag – 23 april 2016</a:t>
            </a:r>
            <a:endParaRPr lang="nl-NL" sz="2200" dirty="0">
              <a:solidFill>
                <a:srgbClr val="303030"/>
              </a:solidFill>
              <a:latin typeface="Impact"/>
            </a:endParaRPr>
          </a:p>
          <a:p>
            <a:pPr marL="0" indent="0">
              <a:buNone/>
            </a:pPr>
            <a:r>
              <a:rPr lang="nl-NL" dirty="0" smtClean="0"/>
              <a:t>Omgaan met weerstand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Trainer	Mijnie 	Oosterom</a:t>
            </a:r>
          </a:p>
          <a:p>
            <a:endParaRPr lang="nl-NL" dirty="0" smtClean="0"/>
          </a:p>
          <a:p>
            <a:r>
              <a:rPr lang="nl-NL" dirty="0" smtClean="0"/>
              <a:t>Onderdelen o.a.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vooronderstellingen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wat is weerstand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intenties &amp; effecten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“domme” of “gemene” vragen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08720"/>
            <a:ext cx="2852737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260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Schouders om op te staan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692696"/>
            <a:ext cx="4608512" cy="4687416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>
                <a:latin typeface="+mj-lt"/>
              </a:rPr>
              <a:t>6</a:t>
            </a:r>
            <a:r>
              <a:rPr lang="nl-NL" baseline="30000" dirty="0" smtClean="0">
                <a:latin typeface="+mj-lt"/>
              </a:rPr>
              <a:t>e</a:t>
            </a:r>
            <a:r>
              <a:rPr lang="nl-NL" dirty="0" smtClean="0">
                <a:latin typeface="+mj-lt"/>
              </a:rPr>
              <a:t> dag	- 21 mei 2016</a:t>
            </a:r>
          </a:p>
          <a:p>
            <a:pPr marL="0" indent="0">
              <a:buNone/>
            </a:pPr>
            <a:r>
              <a:rPr lang="nl-NL" dirty="0" smtClean="0"/>
              <a:t>Het trainerschap in de interculturele context	(slotbijeenkomst)</a:t>
            </a:r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Trainers	Francien, Juanita, 		Lida, Mijnie</a:t>
            </a:r>
          </a:p>
          <a:p>
            <a:endParaRPr lang="nl-NL" dirty="0" smtClean="0"/>
          </a:p>
          <a:p>
            <a:r>
              <a:rPr lang="nl-NL" dirty="0" smtClean="0"/>
              <a:t>Onderdelen	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wordt nog verder uitgewerkt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/>
              <a:t>Volg de Sietar nieuwslijn + website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8680"/>
            <a:ext cx="3208153" cy="4756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6212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412</TotalTime>
  <Words>240</Words>
  <Application>Microsoft Macintosh PowerPoint</Application>
  <PresentationFormat>Diavoorstelling (4:3)</PresentationFormat>
  <Paragraphs>100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NewsPrint</vt:lpstr>
      <vt:lpstr>PowerPoint-presentatie</vt:lpstr>
      <vt:lpstr>Schouders om op te staan</vt:lpstr>
      <vt:lpstr>Schouders om op te staan</vt:lpstr>
      <vt:lpstr>Schouders om op te staan</vt:lpstr>
      <vt:lpstr>Schouders om op te staan</vt:lpstr>
      <vt:lpstr>Schouders om op te staan</vt:lpstr>
      <vt:lpstr>Schouders om op te staan</vt:lpstr>
      <vt:lpstr>Schouders om op te staan</vt:lpstr>
      <vt:lpstr>Schouders om op te staan</vt:lpstr>
      <vt:lpstr>Schouders om op te staan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Gebruiker</dc:creator>
  <cp:lastModifiedBy>Francien</cp:lastModifiedBy>
  <cp:revision>14</cp:revision>
  <dcterms:created xsi:type="dcterms:W3CDTF">2015-09-09T13:51:54Z</dcterms:created>
  <dcterms:modified xsi:type="dcterms:W3CDTF">2015-10-01T19:34:59Z</dcterms:modified>
</cp:coreProperties>
</file>