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xlsx" ContentType="application/vnd.openxmlformats-officedocument.spreadsheetml.sheet"/>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drawings/drawing2.xml" ContentType="application/vnd.openxmlformats-officedocument.drawingml.chartshapes+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3.xml" ContentType="application/vnd.openxmlformats-officedocument.drawingml.chart+xml"/>
  <Override PartName="/ppt/theme/themeOverride1.xml" ContentType="application/vnd.openxmlformats-officedocument.themeOverride+xml"/>
  <Override PartName="/ppt/drawings/drawing3.xml" ContentType="application/vnd.openxmlformats-officedocument.drawingml.chartshapes+xml"/>
  <Override PartName="/ppt/notesSlides/notesSlide19.xml" ContentType="application/vnd.openxmlformats-officedocument.presentationml.notesSlide+xml"/>
  <Override PartName="/ppt/charts/chart14.xml" ContentType="application/vnd.openxmlformats-officedocument.drawingml.chart+xml"/>
  <Override PartName="/ppt/theme/themeOverride2.xml" ContentType="application/vnd.openxmlformats-officedocument.themeOverrid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4" r:id="rId2"/>
    <p:sldId id="275" r:id="rId3"/>
    <p:sldId id="276" r:id="rId4"/>
    <p:sldId id="292" r:id="rId5"/>
    <p:sldId id="277" r:id="rId6"/>
    <p:sldId id="264" r:id="rId7"/>
    <p:sldId id="266" r:id="rId8"/>
    <p:sldId id="268" r:id="rId9"/>
    <p:sldId id="265" r:id="rId10"/>
    <p:sldId id="271" r:id="rId11"/>
    <p:sldId id="273" r:id="rId12"/>
    <p:sldId id="272" r:id="rId13"/>
    <p:sldId id="261" r:id="rId14"/>
    <p:sldId id="280" r:id="rId15"/>
    <p:sldId id="291" r:id="rId16"/>
    <p:sldId id="281" r:id="rId17"/>
    <p:sldId id="285" r:id="rId18"/>
    <p:sldId id="282" r:id="rId19"/>
    <p:sldId id="286" r:id="rId20"/>
    <p:sldId id="262" r:id="rId21"/>
    <p:sldId id="270" r:id="rId22"/>
    <p:sldId id="259" r:id="rId23"/>
    <p:sldId id="263" r:id="rId24"/>
    <p:sldId id="278" r:id="rId25"/>
    <p:sldId id="293" r:id="rId26"/>
    <p:sldId id="288" r:id="rId27"/>
    <p:sldId id="289" r:id="rId28"/>
    <p:sldId id="294" r:id="rId29"/>
    <p:sldId id="295" r:id="rId30"/>
    <p:sldId id="297" r:id="rId31"/>
    <p:sldId id="298" r:id="rId3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FF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autoAdjust="0"/>
    <p:restoredTop sz="81603" autoAdjust="0"/>
  </p:normalViewPr>
  <p:slideViewPr>
    <p:cSldViewPr>
      <p:cViewPr varScale="1">
        <p:scale>
          <a:sx n="68" d="100"/>
          <a:sy n="68" d="100"/>
        </p:scale>
        <p:origin x="-1560" y="-1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francienwieringa:Documents:DocBackup:SIETAR%20Nederland:2016:werkgStrategieSNL2016:survey:RESULTATEN:1%20en%203%20:SurveySummary_03162016%202.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jackie:Desktop:SIETAR%20strategy:vraag%207%20deel%202.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jackie:Desktop:diagram%20vraag%208%20versie%20mijnie%206%20april.xls" TargetMode="External"/><Relationship Id="rId2"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francienwieringa:Documents:DocBackup:SIETAR%20Nederland:2016:werkgStrategieSNL2016:survey:Presentatie:concept:9:VRAAG%209%20-BIJDRAGE.xlsx" TargetMode="External"/></Relationships>
</file>

<file path=ppt/charts/_rels/chart1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intosh%20HD:Users:jackie:Desktop:diagram%20vraag%208%20versie%20mijnie%206%20april.xls" TargetMode="External"/><Relationship Id="rId3"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Macintosh%20HD:Users:jackie:Desktop:diagram%20vraag%208%20versie%20mijnie%206%20april.xls" TargetMode="External"/><Relationship Id="rId3"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francienwieringa:Documents:DocBackup:SIETAR%20Nederland:2016:werkgStrategieSNL2016:survey:RESULTATEN:2:SurveySummary_03162016%20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francienwieringa:Documents:DocBackup:SIETAR%20Nederland:2016:werkgStrategieSNL2016:survey:RESULTATEN:1%20en%203%20:SurveySummary_03162016.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erkmap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Werkmap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Werkmap1"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blad1.xlsx"/><Relationship Id="rId2"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jackie:Desktop:SIETAR%20strategy:vraag%206.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jackie:Desktop:SIETAR%20strategy:vraag%207.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444565007775"/>
          <c:y val="0.204166251289365"/>
          <c:w val="0.339394106787655"/>
          <c:h val="0.699998575849252"/>
        </c:manualLayout>
      </c:layout>
      <c:barChart>
        <c:barDir val="col"/>
        <c:grouping val="clustered"/>
        <c:varyColors val="0"/>
        <c:ser>
          <c:idx val="0"/>
          <c:order val="0"/>
          <c:spPr>
            <a:solidFill>
              <a:srgbClr val="9999FF"/>
            </a:solidFill>
            <a:ln w="12700">
              <a:solidFill>
                <a:srgbClr val="000000"/>
              </a:solidFill>
              <a:prstDash val="solid"/>
            </a:ln>
          </c:spPr>
          <c:invertIfNegative val="0"/>
          <c:dPt>
            <c:idx val="0"/>
            <c:invertIfNegative val="0"/>
            <c:bubble3D val="0"/>
          </c:dPt>
          <c:dPt>
            <c:idx val="1"/>
            <c:invertIfNegative val="0"/>
            <c:bubble3D val="0"/>
            <c:spPr>
              <a:solidFill>
                <a:srgbClr val="CE32D7"/>
              </a:solidFill>
              <a:ln w="12700">
                <a:solidFill>
                  <a:srgbClr val="000000"/>
                </a:solidFill>
                <a:prstDash val="solid"/>
              </a:ln>
            </c:spPr>
          </c:dPt>
          <c:dPt>
            <c:idx val="2"/>
            <c:invertIfNegative val="0"/>
            <c:bubble3D val="0"/>
            <c:spPr>
              <a:solidFill>
                <a:srgbClr val="22FBFF"/>
              </a:solidFill>
              <a:ln w="12700">
                <a:solidFill>
                  <a:srgbClr val="000000"/>
                </a:solidFill>
                <a:prstDash val="solid"/>
              </a:ln>
            </c:spPr>
          </c:dPt>
          <c:dPt>
            <c:idx val="3"/>
            <c:invertIfNegative val="0"/>
            <c:bubble3D val="0"/>
            <c:spPr>
              <a:solidFill>
                <a:srgbClr val="000090"/>
              </a:solidFill>
              <a:ln w="12700">
                <a:solidFill>
                  <a:srgbClr val="000000"/>
                </a:solidFill>
                <a:prstDash val="solid"/>
              </a:ln>
            </c:spPr>
          </c:dPt>
          <c:cat>
            <c:strRef>
              <c:f>'Question 1'!$A$4:$A$7</c:f>
              <c:strCache>
                <c:ptCount val="4"/>
                <c:pt idx="0">
                  <c:v>2014 - 2016</c:v>
                </c:pt>
                <c:pt idx="1">
                  <c:v>2012 - 2013</c:v>
                </c:pt>
                <c:pt idx="2">
                  <c:v>2008 - 2011</c:v>
                </c:pt>
                <c:pt idx="3">
                  <c:v>2007 of eerder</c:v>
                </c:pt>
              </c:strCache>
            </c:strRef>
          </c:cat>
          <c:val>
            <c:numRef>
              <c:f>'Question 1'!$C$4:$C$7</c:f>
              <c:numCache>
                <c:formatCode>0.0%</c:formatCode>
                <c:ptCount val="4"/>
                <c:pt idx="0">
                  <c:v>0.333</c:v>
                </c:pt>
                <c:pt idx="1">
                  <c:v>0.111</c:v>
                </c:pt>
                <c:pt idx="2">
                  <c:v>0.133</c:v>
                </c:pt>
                <c:pt idx="3">
                  <c:v>0.422</c:v>
                </c:pt>
              </c:numCache>
            </c:numRef>
          </c:val>
        </c:ser>
        <c:dLbls>
          <c:showLegendKey val="0"/>
          <c:showVal val="0"/>
          <c:showCatName val="0"/>
          <c:showSerName val="0"/>
          <c:showPercent val="0"/>
          <c:showBubbleSize val="0"/>
        </c:dLbls>
        <c:gapWidth val="100"/>
        <c:axId val="-2072907448"/>
        <c:axId val="-2072863368"/>
      </c:barChart>
      <c:catAx>
        <c:axId val="-2072907448"/>
        <c:scaling>
          <c:orientation val="minMax"/>
        </c:scaling>
        <c:delete val="0"/>
        <c:axPos val="b"/>
        <c:majorTickMark val="out"/>
        <c:minorTickMark val="none"/>
        <c:tickLblPos val="nextTo"/>
        <c:crossAx val="-2072863368"/>
        <c:crosses val="autoZero"/>
        <c:auto val="1"/>
        <c:lblAlgn val="ctr"/>
        <c:lblOffset val="100"/>
        <c:noMultiLvlLbl val="0"/>
      </c:catAx>
      <c:valAx>
        <c:axId val="-2072863368"/>
        <c:scaling>
          <c:orientation val="minMax"/>
        </c:scaling>
        <c:delete val="0"/>
        <c:axPos val="l"/>
        <c:majorGridlines/>
        <c:numFmt formatCode="0.0%" sourceLinked="1"/>
        <c:majorTickMark val="out"/>
        <c:minorTickMark val="none"/>
        <c:tickLblPos val="nextTo"/>
        <c:crossAx val="-2072907448"/>
        <c:crosses val="autoZero"/>
        <c:crossBetween val="between"/>
      </c:valAx>
      <c:spPr>
        <a:solidFill>
          <a:srgbClr val="EEEEEE"/>
        </a:solidFill>
        <a:ln w="25400">
          <a:noFill/>
        </a:ln>
      </c:spPr>
    </c:plotArea>
    <c:legend>
      <c:legendPos val="r"/>
      <c:layout>
        <c:manualLayout>
          <c:xMode val="edge"/>
          <c:yMode val="edge"/>
          <c:x val="0.789566504259383"/>
          <c:y val="0.143880212140172"/>
          <c:w val="0.160938883134849"/>
          <c:h val="0.738010469596945"/>
        </c:manualLayout>
      </c:layout>
      <c:overlay val="0"/>
      <c:spPr>
        <a:solidFill>
          <a:srgbClr val="FFFFFF"/>
        </a:solidFill>
        <a:ln w="3175">
          <a:solidFill>
            <a:srgbClr val="000000"/>
          </a:solidFill>
          <a:prstDash val="solid"/>
        </a:ln>
      </c:spPr>
      <c:txPr>
        <a:bodyPr/>
        <a:lstStyle/>
        <a:p>
          <a:pPr>
            <a:defRPr sz="1200" b="0" i="0" u="none" strike="noStrike" baseline="0">
              <a:solidFill>
                <a:srgbClr val="000000"/>
              </a:solidFill>
              <a:latin typeface="Microsoft Sans Serif"/>
              <a:ea typeface="Microsoft Sans Serif"/>
              <a:cs typeface="Microsoft Sans Serif"/>
            </a:defRPr>
          </a:pPr>
          <a:endParaRPr lang="nl-NL"/>
        </a:p>
      </c:txPr>
    </c:legend>
    <c:plotVisOnly val="1"/>
    <c:dispBlanksAs val="zero"/>
    <c:showDLblsOverMax val="0"/>
  </c:chart>
  <c:spPr>
    <a:solidFill>
      <a:srgbClr val="EEEEEE"/>
    </a:solidFill>
    <a:ln w="3175">
      <a:solidFill>
        <a:srgbClr val="000000"/>
      </a:solidFill>
      <a:prstDash val="solid"/>
    </a:ln>
  </c:spPr>
  <c:txPr>
    <a:bodyPr/>
    <a:lstStyle/>
    <a:p>
      <a:pPr>
        <a:defRPr sz="1000" b="0" i="0" u="none" strike="noStrike" baseline="0">
          <a:solidFill>
            <a:srgbClr val="000000"/>
          </a:solidFill>
          <a:latin typeface="Microsoft Sans Serif"/>
          <a:ea typeface="Microsoft Sans Serif"/>
          <a:cs typeface="Microsoft Sans Serif"/>
        </a:defRPr>
      </a:pPr>
      <a:endParaRPr lang="nl-NL"/>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rgbClr val="4F81BD"/>
            </a:solidFill>
            <a:ln w="25400">
              <a:noFill/>
            </a:ln>
          </c:spPr>
          <c:explosion val="25"/>
          <c:dPt>
            <c:idx val="0"/>
            <c:bubble3D val="0"/>
            <c:spPr>
              <a:solidFill>
                <a:srgbClr val="4572A7"/>
              </a:solidFill>
              <a:ln w="25400">
                <a:noFill/>
              </a:ln>
            </c:spPr>
          </c:dPt>
          <c:dPt>
            <c:idx val="1"/>
            <c:bubble3D val="0"/>
            <c:spPr>
              <a:solidFill>
                <a:srgbClr val="AA4643"/>
              </a:solidFill>
              <a:ln w="25400">
                <a:noFill/>
              </a:ln>
            </c:spPr>
          </c:dPt>
          <c:dPt>
            <c:idx val="2"/>
            <c:bubble3D val="0"/>
            <c:spPr>
              <a:solidFill>
                <a:srgbClr val="89A54E"/>
              </a:solidFill>
              <a:ln w="25400">
                <a:noFill/>
              </a:ln>
            </c:spPr>
          </c:dPt>
          <c:dPt>
            <c:idx val="3"/>
            <c:bubble3D val="0"/>
            <c:spPr>
              <a:solidFill>
                <a:srgbClr val="71588F"/>
              </a:solidFill>
              <a:ln w="25400">
                <a:noFill/>
              </a:ln>
            </c:spPr>
          </c:dPt>
          <c:dPt>
            <c:idx val="4"/>
            <c:bubble3D val="0"/>
            <c:spPr>
              <a:solidFill>
                <a:srgbClr val="4198AF"/>
              </a:solidFill>
              <a:ln w="25400">
                <a:noFill/>
              </a:ln>
            </c:spPr>
          </c:dPt>
          <c:dPt>
            <c:idx val="5"/>
            <c:bubble3D val="0"/>
            <c:spPr>
              <a:solidFill>
                <a:srgbClr val="DB843D"/>
              </a:solidFill>
              <a:ln w="25400">
                <a:noFill/>
              </a:ln>
            </c:spPr>
          </c:dPt>
          <c:dLbls>
            <c:dLbl>
              <c:idx val="0"/>
              <c:layout/>
              <c:tx>
                <c:rich>
                  <a:bodyPr/>
                  <a:lstStyle/>
                  <a:p>
                    <a:r>
                      <a:rPr lang="nl-NL" smtClean="0"/>
                      <a:t>Naams-bekendheid</a:t>
                    </a:r>
                    <a:r>
                      <a:rPr lang="nl-NL"/>
                      <a:t>
21%</a:t>
                    </a:r>
                  </a:p>
                </c:rich>
              </c:tx>
              <c:showLegendKey val="0"/>
              <c:showVal val="0"/>
              <c:showCatName val="1"/>
              <c:showSerName val="0"/>
              <c:showPercent val="1"/>
              <c:showBubbleSize val="0"/>
            </c:dLbl>
            <c:dLbl>
              <c:idx val="1"/>
              <c:layout/>
              <c:tx>
                <c:rich>
                  <a:bodyPr/>
                  <a:lstStyle/>
                  <a:p>
                    <a:r>
                      <a:rPr lang="nl-NL" smtClean="0"/>
                      <a:t>Gespreks-partner</a:t>
                    </a:r>
                    <a:r>
                      <a:rPr lang="nl-NL"/>
                      <a:t>, kennisdeling
21%</a:t>
                    </a:r>
                  </a:p>
                </c:rich>
              </c:tx>
              <c:showLegendKey val="0"/>
              <c:showVal val="0"/>
              <c:showCatName val="1"/>
              <c:showSerName val="0"/>
              <c:showPercent val="1"/>
              <c:showBubbleSize val="0"/>
            </c:dLbl>
            <c:dLbl>
              <c:idx val="4"/>
              <c:layout/>
              <c:tx>
                <c:rich>
                  <a:bodyPr/>
                  <a:lstStyle/>
                  <a:p>
                    <a:r>
                      <a:rPr lang="nl-NL" smtClean="0"/>
                      <a:t>Maatschappe-lijke </a:t>
                    </a:r>
                    <a:r>
                      <a:rPr lang="nl-NL"/>
                      <a:t>sociale vraagstukken
28%</a:t>
                    </a:r>
                  </a:p>
                </c:rich>
              </c:tx>
              <c:showLegendKey val="0"/>
              <c:showVal val="0"/>
              <c:showCatName val="1"/>
              <c:showSerName val="0"/>
              <c:showPercent val="1"/>
              <c:showBubbleSize val="0"/>
            </c:dLbl>
            <c:spPr>
              <a:noFill/>
              <a:ln w="25400">
                <a:noFill/>
              </a:ln>
            </c:spPr>
            <c:showLegendKey val="0"/>
            <c:showVal val="0"/>
            <c:showCatName val="1"/>
            <c:showSerName val="0"/>
            <c:showPercent val="1"/>
            <c:showBubbleSize val="0"/>
            <c:showLeaderLines val="1"/>
          </c:dLbls>
          <c:cat>
            <c:strRef>
              <c:f>Blad1!$C$5:$C$10</c:f>
              <c:strCache>
                <c:ptCount val="5"/>
                <c:pt idx="0">
                  <c:v>Naamsbekendheid</c:v>
                </c:pt>
                <c:pt idx="1">
                  <c:v>Gesprekspartner, kennisdeling</c:v>
                </c:pt>
                <c:pt idx="2">
                  <c:v>Aanbieden trainingen</c:v>
                </c:pt>
                <c:pt idx="3">
                  <c:v>Netwerken</c:v>
                </c:pt>
                <c:pt idx="4">
                  <c:v>Maatschappelijke sociale vraagstukken</c:v>
                </c:pt>
              </c:strCache>
            </c:strRef>
          </c:cat>
          <c:val>
            <c:numRef>
              <c:f>Blad1!$D$5:$D$10</c:f>
              <c:numCache>
                <c:formatCode>General</c:formatCode>
                <c:ptCount val="6"/>
                <c:pt idx="0">
                  <c:v>9.0</c:v>
                </c:pt>
                <c:pt idx="1">
                  <c:v>9.0</c:v>
                </c:pt>
                <c:pt idx="2">
                  <c:v>2.0</c:v>
                </c:pt>
                <c:pt idx="3">
                  <c:v>11.0</c:v>
                </c:pt>
                <c:pt idx="4">
                  <c:v>12.0</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solidFill>
      <a:srgbClr val="FFFFFF"/>
    </a:solidFill>
    <a:ln w="3175">
      <a:solidFill>
        <a:srgbClr val="808080"/>
      </a:solidFill>
      <a:prstDash val="solid"/>
    </a:ln>
  </c:spPr>
  <c:txPr>
    <a:bodyPr/>
    <a:lstStyle/>
    <a:p>
      <a:pPr>
        <a:defRPr sz="1800" b="1"/>
      </a:pPr>
      <a:endParaRPr lang="nl-NL"/>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644619592263816"/>
          <c:y val="0.112748713146661"/>
          <c:w val="0.55228219120981"/>
          <c:h val="0.776985697119382"/>
        </c:manualLayout>
      </c:layout>
      <c:pieChart>
        <c:varyColors val="1"/>
        <c:ser>
          <c:idx val="0"/>
          <c:order val="0"/>
          <c:spPr>
            <a:solidFill>
              <a:srgbClr val="004586"/>
            </a:solidFill>
            <a:ln w="25400">
              <a:noFill/>
            </a:ln>
          </c:spPr>
          <c:explosion val="50"/>
          <c:dPt>
            <c:idx val="0"/>
            <c:bubble3D val="0"/>
          </c:dPt>
          <c:dPt>
            <c:idx val="1"/>
            <c:bubble3D val="0"/>
            <c:spPr>
              <a:solidFill>
                <a:srgbClr val="FF420E"/>
              </a:solidFill>
              <a:ln w="25400">
                <a:noFill/>
              </a:ln>
            </c:spPr>
          </c:dPt>
          <c:dPt>
            <c:idx val="2"/>
            <c:bubble3D val="0"/>
            <c:spPr>
              <a:solidFill>
                <a:srgbClr val="FFD320"/>
              </a:solidFill>
              <a:ln w="25400">
                <a:noFill/>
              </a:ln>
            </c:spPr>
          </c:dPt>
          <c:dPt>
            <c:idx val="3"/>
            <c:bubble3D val="0"/>
            <c:spPr>
              <a:solidFill>
                <a:srgbClr val="579D1C"/>
              </a:solidFill>
              <a:ln w="25400">
                <a:noFill/>
              </a:ln>
            </c:spPr>
          </c:dPt>
          <c:dPt>
            <c:idx val="4"/>
            <c:bubble3D val="0"/>
            <c:spPr>
              <a:solidFill>
                <a:srgbClr val="7E0021"/>
              </a:solidFill>
              <a:ln w="25400">
                <a:noFill/>
              </a:ln>
            </c:spPr>
          </c:dPt>
          <c:dPt>
            <c:idx val="5"/>
            <c:bubble3D val="0"/>
            <c:spPr>
              <a:solidFill>
                <a:srgbClr val="83CAFF"/>
              </a:solidFill>
              <a:ln w="25400">
                <a:noFill/>
              </a:ln>
            </c:spPr>
          </c:dPt>
          <c:dPt>
            <c:idx val="6"/>
            <c:bubble3D val="0"/>
            <c:spPr>
              <a:solidFill>
                <a:srgbClr val="314004"/>
              </a:solidFill>
              <a:ln w="25400">
                <a:noFill/>
              </a:ln>
            </c:spPr>
          </c:dPt>
          <c:dPt>
            <c:idx val="7"/>
            <c:bubble3D val="0"/>
            <c:spPr>
              <a:solidFill>
                <a:srgbClr val="AECF00"/>
              </a:solidFill>
              <a:ln w="25400">
                <a:noFill/>
              </a:ln>
            </c:spPr>
          </c:dPt>
          <c:dPt>
            <c:idx val="8"/>
            <c:bubble3D val="0"/>
            <c:spPr>
              <a:solidFill>
                <a:srgbClr val="4B1F6F"/>
              </a:solidFill>
              <a:ln w="25400">
                <a:noFill/>
              </a:ln>
            </c:spPr>
          </c:dPt>
          <c:cat>
            <c:strRef>
              <c:f>Blad1!$A$2:$A$10</c:f>
              <c:strCache>
                <c:ptCount val="9"/>
                <c:pt idx="0">
                  <c:v>Doorgaan / geen toevoeging</c:v>
                </c:pt>
                <c:pt idx="1">
                  <c:v>Leden</c:v>
                </c:pt>
                <c:pt idx="2">
                  <c:v>Waar Sietar voor staat</c:v>
                </c:pt>
                <c:pt idx="3">
                  <c:v>Kennisdeling / eigen kennisontwikkeling</c:v>
                </c:pt>
                <c:pt idx="4">
                  <c:v>Netwerkactiviteiten / samenwerken intern</c:v>
                </c:pt>
                <c:pt idx="5">
                  <c:v>Standpunt / actualiteiten</c:v>
                </c:pt>
                <c:pt idx="6">
                  <c:v>Samenwerken extern</c:v>
                </c:pt>
                <c:pt idx="7">
                  <c:v>Zichtbaarheid / naamsbekendheid</c:v>
                </c:pt>
                <c:pt idx="8">
                  <c:v>Unieke opmerkingen</c:v>
                </c:pt>
              </c:strCache>
            </c:strRef>
          </c:cat>
          <c:val>
            <c:numRef>
              <c:f>Blad1!$B$2:$B$10</c:f>
              <c:numCache>
                <c:formatCode>General</c:formatCode>
                <c:ptCount val="9"/>
                <c:pt idx="0">
                  <c:v>7.0</c:v>
                </c:pt>
                <c:pt idx="1">
                  <c:v>13.0</c:v>
                </c:pt>
                <c:pt idx="2">
                  <c:v>4.0</c:v>
                </c:pt>
                <c:pt idx="3">
                  <c:v>10.0</c:v>
                </c:pt>
                <c:pt idx="4">
                  <c:v>1.0</c:v>
                </c:pt>
                <c:pt idx="5">
                  <c:v>9.0</c:v>
                </c:pt>
                <c:pt idx="6">
                  <c:v>8.0</c:v>
                </c:pt>
                <c:pt idx="7">
                  <c:v>5.0</c:v>
                </c:pt>
                <c:pt idx="8">
                  <c:v>10.0</c:v>
                </c:pt>
              </c:numCache>
            </c:numRef>
          </c:val>
        </c:ser>
        <c:dLbls>
          <c:showLegendKey val="0"/>
          <c:showVal val="0"/>
          <c:showCatName val="0"/>
          <c:showSerName val="0"/>
          <c:showPercent val="0"/>
          <c:showBubbleSize val="0"/>
          <c:showLeaderLines val="1"/>
        </c:dLbls>
        <c:firstSliceAng val="0"/>
      </c:pieChart>
      <c:spPr>
        <a:noFill/>
        <a:ln w="3175">
          <a:solidFill>
            <a:srgbClr val="B3B3B3"/>
          </a:solidFill>
          <a:prstDash val="solid"/>
        </a:ln>
      </c:spPr>
    </c:plotArea>
    <c:legend>
      <c:legendPos val="r"/>
      <c:layout>
        <c:manualLayout>
          <c:xMode val="edge"/>
          <c:yMode val="edge"/>
          <c:x val="0.673469555531916"/>
          <c:y val="0.0659722781476153"/>
          <c:w val="0.275510272717602"/>
          <c:h val="0.871528516581655"/>
        </c:manualLayout>
      </c:layout>
      <c:overlay val="0"/>
      <c:spPr>
        <a:noFill/>
        <a:ln w="25400">
          <a:noFill/>
        </a:ln>
      </c:spPr>
      <c:txPr>
        <a:bodyPr/>
        <a:lstStyle/>
        <a:p>
          <a:pPr>
            <a:defRPr sz="1400" b="0" i="0" u="none" strike="noStrike" baseline="0">
              <a:solidFill>
                <a:srgbClr val="000000"/>
              </a:solidFill>
              <a:latin typeface="Arial"/>
              <a:ea typeface="Arial"/>
              <a:cs typeface="Arial"/>
            </a:defRPr>
          </a:pPr>
          <a:endParaRPr lang="nl-NL"/>
        </a:p>
      </c:txPr>
    </c:legend>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nl-NL"/>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75"/>
      <c:rotY val="0"/>
      <c:rAngAx val="0"/>
      <c:perspective val="30"/>
    </c:view3D>
    <c:floor>
      <c:thickness val="0"/>
    </c:floor>
    <c:sideWall>
      <c:thickness val="0"/>
    </c:sideWall>
    <c:backWall>
      <c:thickness val="0"/>
    </c:backWall>
    <c:plotArea>
      <c:layout/>
      <c:pie3DChart>
        <c:varyColors val="1"/>
        <c:ser>
          <c:idx val="0"/>
          <c:order val="0"/>
          <c:explosion val="25"/>
          <c:dPt>
            <c:idx val="1"/>
            <c:bubble3D val="0"/>
            <c:spPr>
              <a:solidFill>
                <a:srgbClr val="0000FF"/>
              </a:solidFill>
            </c:spPr>
          </c:dPt>
          <c:dPt>
            <c:idx val="2"/>
            <c:bubble3D val="0"/>
            <c:spPr>
              <a:solidFill>
                <a:srgbClr val="7B0C68"/>
              </a:solidFill>
            </c:spPr>
          </c:dPt>
          <c:dPt>
            <c:idx val="3"/>
            <c:bubble3D val="0"/>
            <c:spPr>
              <a:solidFill>
                <a:srgbClr val="FF42FA"/>
              </a:solidFill>
            </c:spPr>
          </c:dPt>
          <c:dPt>
            <c:idx val="4"/>
            <c:bubble3D val="0"/>
            <c:spPr>
              <a:solidFill>
                <a:srgbClr val="21DFC7"/>
              </a:solidFill>
            </c:spPr>
          </c:dPt>
          <c:dPt>
            <c:idx val="5"/>
            <c:bubble3D val="0"/>
            <c:spPr>
              <a:solidFill>
                <a:srgbClr val="FFFF00"/>
              </a:solidFill>
            </c:spPr>
          </c:dPt>
          <c:dPt>
            <c:idx val="6"/>
            <c:bubble3D val="0"/>
            <c:spPr>
              <a:solidFill>
                <a:srgbClr val="25FF3D"/>
              </a:solidFill>
            </c:spPr>
          </c:dPt>
          <c:dPt>
            <c:idx val="7"/>
            <c:bubble3D val="0"/>
            <c:spPr>
              <a:solidFill>
                <a:srgbClr val="FF0000"/>
              </a:solidFill>
            </c:spPr>
          </c:dPt>
          <c:dPt>
            <c:idx val="8"/>
            <c:bubble3D val="0"/>
            <c:spPr>
              <a:solidFill>
                <a:schemeClr val="accent6">
                  <a:lumMod val="75000"/>
                </a:schemeClr>
              </a:solidFill>
            </c:spPr>
          </c:dPt>
          <c:dPt>
            <c:idx val="9"/>
            <c:bubble3D val="0"/>
            <c:spPr>
              <a:solidFill>
                <a:schemeClr val="bg2">
                  <a:lumMod val="75000"/>
                </a:schemeClr>
              </a:solidFill>
            </c:spPr>
          </c:dPt>
          <c:cat>
            <c:strRef>
              <c:f>Blad1!$A$1:$A$10</c:f>
              <c:strCache>
                <c:ptCount val="10"/>
                <c:pt idx="0">
                  <c:v>VRAAG 9: BIJDRAGE</c:v>
                </c:pt>
                <c:pt idx="1">
                  <c:v>eigen kennis en kunde inzetten/delen, van elkaar leren</c:v>
                </c:pt>
                <c:pt idx="2">
                  <c:v>meedenken/doen, steunen, uitdagen</c:v>
                </c:pt>
                <c:pt idx="3">
                  <c:v>lever al bijdrage</c:v>
                </c:pt>
                <c:pt idx="4">
                  <c:v>inschakelen eigen netwerk</c:v>
                </c:pt>
                <c:pt idx="5">
                  <c:v>bijwonen bijeenkomst</c:v>
                </c:pt>
                <c:pt idx="6">
                  <c:v>weet niet goed hoe</c:v>
                </c:pt>
                <c:pt idx="7">
                  <c:v>(nog) niet</c:v>
                </c:pt>
                <c:pt idx="8">
                  <c:v>te druk</c:v>
                </c:pt>
                <c:pt idx="9">
                  <c:v>niet ingevuld</c:v>
                </c:pt>
              </c:strCache>
            </c:strRef>
          </c:cat>
          <c:val>
            <c:numRef>
              <c:f>Blad1!$B$1:$B$10</c:f>
              <c:numCache>
                <c:formatCode>General</c:formatCode>
                <c:ptCount val="10"/>
                <c:pt idx="1">
                  <c:v>15.0</c:v>
                </c:pt>
                <c:pt idx="2">
                  <c:v>11.0</c:v>
                </c:pt>
                <c:pt idx="3">
                  <c:v>6.0</c:v>
                </c:pt>
                <c:pt idx="4">
                  <c:v>3.0</c:v>
                </c:pt>
                <c:pt idx="5">
                  <c:v>2.0</c:v>
                </c:pt>
                <c:pt idx="6">
                  <c:v>2.0</c:v>
                </c:pt>
                <c:pt idx="7">
                  <c:v>5.0</c:v>
                </c:pt>
                <c:pt idx="8">
                  <c:v>4.0</c:v>
                </c:pt>
                <c:pt idx="9">
                  <c:v>5.0</c:v>
                </c:pt>
              </c:numCache>
            </c:numRef>
          </c:val>
        </c:ser>
        <c:dLbls>
          <c:showLegendKey val="0"/>
          <c:showVal val="0"/>
          <c:showCatName val="0"/>
          <c:showSerName val="0"/>
          <c:showPercent val="0"/>
          <c:showBubbleSize val="0"/>
          <c:showLeaderLines val="1"/>
        </c:dLbls>
      </c:pie3DChart>
    </c:plotArea>
    <c:legend>
      <c:legendPos val="r"/>
      <c:legendEntry>
        <c:idx val="0"/>
        <c:delete val="1"/>
      </c:legendEntry>
      <c:layout/>
      <c:overlay val="0"/>
      <c:txPr>
        <a:bodyPr/>
        <a:lstStyle/>
        <a:p>
          <a:pPr>
            <a:defRPr sz="1400"/>
          </a:pPr>
          <a:endParaRPr lang="nl-NL"/>
        </a:p>
      </c:txPr>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644619592263816"/>
          <c:y val="0.112748713146661"/>
          <c:w val="0.55228219120981"/>
          <c:h val="0.776985697119382"/>
        </c:manualLayout>
      </c:layout>
      <c:pieChart>
        <c:varyColors val="1"/>
        <c:ser>
          <c:idx val="0"/>
          <c:order val="0"/>
          <c:spPr>
            <a:solidFill>
              <a:srgbClr val="004586"/>
            </a:solidFill>
            <a:ln w="25400">
              <a:noFill/>
            </a:ln>
          </c:spPr>
          <c:explosion val="50"/>
          <c:dPt>
            <c:idx val="0"/>
            <c:bubble3D val="0"/>
          </c:dPt>
          <c:dPt>
            <c:idx val="1"/>
            <c:bubble3D val="0"/>
            <c:spPr>
              <a:solidFill>
                <a:srgbClr val="FF420E"/>
              </a:solidFill>
              <a:ln w="25400">
                <a:noFill/>
              </a:ln>
            </c:spPr>
          </c:dPt>
          <c:dPt>
            <c:idx val="2"/>
            <c:bubble3D val="0"/>
            <c:spPr>
              <a:solidFill>
                <a:srgbClr val="FFD320"/>
              </a:solidFill>
              <a:ln w="25400">
                <a:noFill/>
              </a:ln>
            </c:spPr>
          </c:dPt>
          <c:dPt>
            <c:idx val="3"/>
            <c:bubble3D val="0"/>
            <c:spPr>
              <a:solidFill>
                <a:srgbClr val="579D1C"/>
              </a:solidFill>
              <a:ln w="25400">
                <a:noFill/>
              </a:ln>
            </c:spPr>
          </c:dPt>
          <c:dPt>
            <c:idx val="4"/>
            <c:bubble3D val="0"/>
            <c:spPr>
              <a:solidFill>
                <a:srgbClr val="7E0021"/>
              </a:solidFill>
              <a:ln w="25400">
                <a:noFill/>
              </a:ln>
            </c:spPr>
          </c:dPt>
          <c:dPt>
            <c:idx val="5"/>
            <c:bubble3D val="0"/>
            <c:spPr>
              <a:solidFill>
                <a:srgbClr val="83CAFF"/>
              </a:solidFill>
              <a:ln w="25400">
                <a:noFill/>
              </a:ln>
            </c:spPr>
          </c:dPt>
          <c:dPt>
            <c:idx val="6"/>
            <c:bubble3D val="0"/>
            <c:spPr>
              <a:solidFill>
                <a:srgbClr val="314004"/>
              </a:solidFill>
              <a:ln w="25400">
                <a:noFill/>
              </a:ln>
            </c:spPr>
          </c:dPt>
          <c:dPt>
            <c:idx val="7"/>
            <c:bubble3D val="0"/>
            <c:spPr>
              <a:solidFill>
                <a:srgbClr val="AECF00"/>
              </a:solidFill>
              <a:ln w="25400">
                <a:noFill/>
              </a:ln>
            </c:spPr>
          </c:dPt>
          <c:dPt>
            <c:idx val="8"/>
            <c:bubble3D val="0"/>
            <c:spPr>
              <a:solidFill>
                <a:srgbClr val="4B1F6F"/>
              </a:solidFill>
              <a:ln w="25400">
                <a:noFill/>
              </a:ln>
            </c:spPr>
          </c:dPt>
          <c:cat>
            <c:strRef>
              <c:f>Blad1!$A$2:$A$10</c:f>
              <c:strCache>
                <c:ptCount val="9"/>
                <c:pt idx="0">
                  <c:v>Doorgaan / geen toevoeging</c:v>
                </c:pt>
                <c:pt idx="1">
                  <c:v>Leden</c:v>
                </c:pt>
                <c:pt idx="2">
                  <c:v>Waar Sietar voor staat</c:v>
                </c:pt>
                <c:pt idx="3">
                  <c:v>Kennisdeling / eigen kennisontwikkeling</c:v>
                </c:pt>
                <c:pt idx="4">
                  <c:v>Netwerkactiviteiten / samenwerken intern</c:v>
                </c:pt>
                <c:pt idx="5">
                  <c:v>Standpunt / actualiteiten</c:v>
                </c:pt>
                <c:pt idx="6">
                  <c:v>Samenwerken extern</c:v>
                </c:pt>
                <c:pt idx="7">
                  <c:v>Zichtbaarheid / naamsbekendheid</c:v>
                </c:pt>
                <c:pt idx="8">
                  <c:v>Unieke opmerkingen</c:v>
                </c:pt>
              </c:strCache>
            </c:strRef>
          </c:cat>
          <c:val>
            <c:numRef>
              <c:f>Blad1!$B$2:$B$10</c:f>
              <c:numCache>
                <c:formatCode>General</c:formatCode>
                <c:ptCount val="9"/>
                <c:pt idx="0">
                  <c:v>7.0</c:v>
                </c:pt>
                <c:pt idx="1">
                  <c:v>13.0</c:v>
                </c:pt>
                <c:pt idx="2">
                  <c:v>4.0</c:v>
                </c:pt>
                <c:pt idx="3">
                  <c:v>10.0</c:v>
                </c:pt>
                <c:pt idx="4">
                  <c:v>1.0</c:v>
                </c:pt>
                <c:pt idx="5">
                  <c:v>9.0</c:v>
                </c:pt>
                <c:pt idx="6">
                  <c:v>8.0</c:v>
                </c:pt>
                <c:pt idx="7">
                  <c:v>5.0</c:v>
                </c:pt>
                <c:pt idx="8">
                  <c:v>10.0</c:v>
                </c:pt>
              </c:numCache>
            </c:numRef>
          </c:val>
        </c:ser>
        <c:dLbls>
          <c:showLegendKey val="0"/>
          <c:showVal val="0"/>
          <c:showCatName val="0"/>
          <c:showSerName val="0"/>
          <c:showPercent val="0"/>
          <c:showBubbleSize val="0"/>
          <c:showLeaderLines val="1"/>
        </c:dLbls>
        <c:firstSliceAng val="0"/>
      </c:pieChart>
      <c:spPr>
        <a:noFill/>
        <a:ln w="3175">
          <a:solidFill>
            <a:srgbClr val="B3B3B3"/>
          </a:solidFill>
          <a:prstDash val="solid"/>
        </a:ln>
      </c:spPr>
    </c:plotArea>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nl-NL"/>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644619592263816"/>
          <c:y val="0.112748713146661"/>
          <c:w val="0.55228219120981"/>
          <c:h val="0.776985697119382"/>
        </c:manualLayout>
      </c:layout>
      <c:pieChart>
        <c:varyColors val="1"/>
        <c:ser>
          <c:idx val="0"/>
          <c:order val="0"/>
          <c:spPr>
            <a:solidFill>
              <a:srgbClr val="004586"/>
            </a:solidFill>
            <a:ln w="25400">
              <a:noFill/>
            </a:ln>
          </c:spPr>
          <c:explosion val="50"/>
          <c:dPt>
            <c:idx val="0"/>
            <c:bubble3D val="0"/>
          </c:dPt>
          <c:dPt>
            <c:idx val="1"/>
            <c:bubble3D val="0"/>
            <c:spPr>
              <a:solidFill>
                <a:srgbClr val="FF420E"/>
              </a:solidFill>
              <a:ln w="25400">
                <a:noFill/>
              </a:ln>
            </c:spPr>
          </c:dPt>
          <c:dPt>
            <c:idx val="2"/>
            <c:bubble3D val="0"/>
            <c:spPr>
              <a:solidFill>
                <a:srgbClr val="FFD320"/>
              </a:solidFill>
              <a:ln w="25400">
                <a:noFill/>
              </a:ln>
            </c:spPr>
          </c:dPt>
          <c:dPt>
            <c:idx val="3"/>
            <c:bubble3D val="0"/>
            <c:spPr>
              <a:solidFill>
                <a:srgbClr val="579D1C"/>
              </a:solidFill>
              <a:ln w="25400">
                <a:noFill/>
              </a:ln>
            </c:spPr>
          </c:dPt>
          <c:dPt>
            <c:idx val="4"/>
            <c:bubble3D val="0"/>
            <c:spPr>
              <a:solidFill>
                <a:srgbClr val="7E0021"/>
              </a:solidFill>
              <a:ln w="25400">
                <a:noFill/>
              </a:ln>
            </c:spPr>
          </c:dPt>
          <c:dPt>
            <c:idx val="5"/>
            <c:bubble3D val="0"/>
            <c:spPr>
              <a:solidFill>
                <a:srgbClr val="83CAFF"/>
              </a:solidFill>
              <a:ln w="25400">
                <a:noFill/>
              </a:ln>
            </c:spPr>
          </c:dPt>
          <c:dPt>
            <c:idx val="6"/>
            <c:bubble3D val="0"/>
            <c:spPr>
              <a:solidFill>
                <a:srgbClr val="314004"/>
              </a:solidFill>
              <a:ln w="25400">
                <a:noFill/>
              </a:ln>
            </c:spPr>
          </c:dPt>
          <c:dPt>
            <c:idx val="7"/>
            <c:bubble3D val="0"/>
            <c:spPr>
              <a:solidFill>
                <a:srgbClr val="AECF00"/>
              </a:solidFill>
              <a:ln w="25400">
                <a:noFill/>
              </a:ln>
            </c:spPr>
          </c:dPt>
          <c:dPt>
            <c:idx val="8"/>
            <c:bubble3D val="0"/>
            <c:spPr>
              <a:solidFill>
                <a:srgbClr val="4B1F6F"/>
              </a:solidFill>
              <a:ln w="25400">
                <a:noFill/>
              </a:ln>
            </c:spPr>
          </c:dPt>
          <c:cat>
            <c:strRef>
              <c:f>Blad1!$A$2:$A$10</c:f>
              <c:strCache>
                <c:ptCount val="9"/>
                <c:pt idx="0">
                  <c:v>Doorgaan / geen toevoeging</c:v>
                </c:pt>
                <c:pt idx="1">
                  <c:v>Leden</c:v>
                </c:pt>
                <c:pt idx="2">
                  <c:v>Waar Sietar voor staat</c:v>
                </c:pt>
                <c:pt idx="3">
                  <c:v>Kennisdeling / eigen kennisontwikkeling</c:v>
                </c:pt>
                <c:pt idx="4">
                  <c:v>Netwerkactiviteiten / samenwerken intern</c:v>
                </c:pt>
                <c:pt idx="5">
                  <c:v>Standpunt / actualiteiten</c:v>
                </c:pt>
                <c:pt idx="6">
                  <c:v>Samenwerken extern</c:v>
                </c:pt>
                <c:pt idx="7">
                  <c:v>Zichtbaarheid / naamsbekendheid</c:v>
                </c:pt>
                <c:pt idx="8">
                  <c:v>Unieke opmerkingen</c:v>
                </c:pt>
              </c:strCache>
            </c:strRef>
          </c:cat>
          <c:val>
            <c:numRef>
              <c:f>Blad1!$B$2:$B$10</c:f>
              <c:numCache>
                <c:formatCode>General</c:formatCode>
                <c:ptCount val="9"/>
                <c:pt idx="0">
                  <c:v>7.0</c:v>
                </c:pt>
                <c:pt idx="1">
                  <c:v>13.0</c:v>
                </c:pt>
                <c:pt idx="2">
                  <c:v>4.0</c:v>
                </c:pt>
                <c:pt idx="3">
                  <c:v>10.0</c:v>
                </c:pt>
                <c:pt idx="4">
                  <c:v>1.0</c:v>
                </c:pt>
                <c:pt idx="5">
                  <c:v>9.0</c:v>
                </c:pt>
                <c:pt idx="6">
                  <c:v>8.0</c:v>
                </c:pt>
                <c:pt idx="7">
                  <c:v>5.0</c:v>
                </c:pt>
                <c:pt idx="8">
                  <c:v>10.0</c:v>
                </c:pt>
              </c:numCache>
            </c:numRef>
          </c:val>
        </c:ser>
        <c:dLbls>
          <c:showLegendKey val="0"/>
          <c:showVal val="0"/>
          <c:showCatName val="0"/>
          <c:showSerName val="0"/>
          <c:showPercent val="0"/>
          <c:showBubbleSize val="0"/>
          <c:showLeaderLines val="1"/>
        </c:dLbls>
        <c:firstSliceAng val="0"/>
      </c:pieChart>
      <c:spPr>
        <a:noFill/>
        <a:ln w="3175">
          <a:solidFill>
            <a:srgbClr val="B3B3B3"/>
          </a:solidFill>
          <a:prstDash val="solid"/>
        </a:ln>
      </c:spPr>
    </c:plotArea>
    <c:legend>
      <c:legendPos val="r"/>
      <c:layout>
        <c:manualLayout>
          <c:xMode val="edge"/>
          <c:yMode val="edge"/>
          <c:x val="0.673469555531916"/>
          <c:y val="0.0659722781476153"/>
          <c:w val="0.275510272717602"/>
          <c:h val="0.871528516581655"/>
        </c:manualLayout>
      </c:layout>
      <c:overlay val="0"/>
      <c:spPr>
        <a:noFill/>
        <a:ln w="25400">
          <a:noFill/>
        </a:ln>
      </c:spPr>
      <c:txPr>
        <a:bodyPr/>
        <a:lstStyle/>
        <a:p>
          <a:pPr>
            <a:defRPr sz="1400" b="0" i="0" u="none" strike="noStrike" baseline="0">
              <a:solidFill>
                <a:srgbClr val="000000"/>
              </a:solidFill>
              <a:latin typeface="Arial"/>
              <a:ea typeface="Arial"/>
              <a:cs typeface="Arial"/>
            </a:defRPr>
          </a:pPr>
          <a:endParaRPr lang="nl-NL"/>
        </a:p>
      </c:txPr>
    </c:legend>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nl-NL"/>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323346908216"/>
          <c:y val="0.204166251289365"/>
          <c:w val="0.339394106787655"/>
          <c:h val="0.699998575849252"/>
        </c:manualLayout>
      </c:layout>
      <c:barChart>
        <c:barDir val="col"/>
        <c:grouping val="clustered"/>
        <c:varyColors val="0"/>
        <c:ser>
          <c:idx val="0"/>
          <c:order val="0"/>
          <c:spPr>
            <a:solidFill>
              <a:srgbClr val="9999FF"/>
            </a:solidFill>
            <a:ln w="12700">
              <a:solidFill>
                <a:srgbClr val="000000"/>
              </a:solidFill>
              <a:prstDash val="solid"/>
            </a:ln>
          </c:spPr>
          <c:invertIfNegative val="0"/>
          <c:dPt>
            <c:idx val="0"/>
            <c:invertIfNegative val="0"/>
            <c:bubble3D val="0"/>
          </c:dPt>
          <c:dPt>
            <c:idx val="1"/>
            <c:invertIfNegative val="0"/>
            <c:bubble3D val="0"/>
            <c:spPr>
              <a:solidFill>
                <a:srgbClr val="993366"/>
              </a:solidFill>
              <a:ln w="12700">
                <a:solidFill>
                  <a:srgbClr val="000000"/>
                </a:solidFill>
                <a:prstDash val="solid"/>
              </a:ln>
            </c:spPr>
          </c:dPt>
          <c:dPt>
            <c:idx val="2"/>
            <c:invertIfNegative val="0"/>
            <c:bubble3D val="0"/>
            <c:spPr>
              <a:solidFill>
                <a:srgbClr val="FFFFCC"/>
              </a:solidFill>
              <a:ln w="12700">
                <a:solidFill>
                  <a:srgbClr val="000000"/>
                </a:solidFill>
                <a:prstDash val="solid"/>
              </a:ln>
            </c:spPr>
          </c:dPt>
          <c:dPt>
            <c:idx val="3"/>
            <c:invertIfNegative val="0"/>
            <c:bubble3D val="0"/>
            <c:spPr>
              <a:solidFill>
                <a:srgbClr val="CCFFFF"/>
              </a:solidFill>
              <a:ln w="12700">
                <a:solidFill>
                  <a:srgbClr val="000000"/>
                </a:solidFill>
                <a:prstDash val="solid"/>
              </a:ln>
            </c:spPr>
          </c:dPt>
          <c:dPt>
            <c:idx val="4"/>
            <c:invertIfNegative val="0"/>
            <c:bubble3D val="0"/>
            <c:spPr>
              <a:solidFill>
                <a:srgbClr val="660066"/>
              </a:solidFill>
              <a:ln w="12700">
                <a:solidFill>
                  <a:srgbClr val="000000"/>
                </a:solidFill>
                <a:prstDash val="solid"/>
              </a:ln>
            </c:spPr>
          </c:dPt>
          <c:dPt>
            <c:idx val="5"/>
            <c:invertIfNegative val="0"/>
            <c:bubble3D val="0"/>
            <c:spPr>
              <a:solidFill>
                <a:srgbClr val="FF8080"/>
              </a:solidFill>
              <a:ln w="12700">
                <a:solidFill>
                  <a:srgbClr val="000000"/>
                </a:solidFill>
                <a:prstDash val="solid"/>
              </a:ln>
            </c:spPr>
          </c:dPt>
          <c:dPt>
            <c:idx val="6"/>
            <c:invertIfNegative val="0"/>
            <c:bubble3D val="0"/>
            <c:spPr>
              <a:solidFill>
                <a:srgbClr val="0066CC"/>
              </a:solidFill>
              <a:ln w="12700">
                <a:solidFill>
                  <a:srgbClr val="000000"/>
                </a:solidFill>
                <a:prstDash val="solid"/>
              </a:ln>
            </c:spPr>
          </c:dPt>
          <c:cat>
            <c:strRef>
              <c:f>'Question 1'!$A$4:$A$10</c:f>
              <c:strCache>
                <c:ptCount val="7"/>
                <c:pt idx="0">
                  <c:v>Onderwijs</c:v>
                </c:pt>
                <c:pt idx="1">
                  <c:v>Bedrijfsleven</c:v>
                </c:pt>
                <c:pt idx="2">
                  <c:v>Non-profit</c:v>
                </c:pt>
                <c:pt idx="3">
                  <c:v>Gezondheidszorg</c:v>
                </c:pt>
                <c:pt idx="4">
                  <c:v>Overheid</c:v>
                </c:pt>
                <c:pt idx="5">
                  <c:v>Vluchtelingen</c:v>
                </c:pt>
                <c:pt idx="6">
                  <c:v>Anders</c:v>
                </c:pt>
              </c:strCache>
            </c:strRef>
          </c:cat>
          <c:val>
            <c:numRef>
              <c:f>'Question 1'!$C$4:$C$10</c:f>
              <c:numCache>
                <c:formatCode>0.0%</c:formatCode>
                <c:ptCount val="7"/>
                <c:pt idx="0">
                  <c:v>0.452</c:v>
                </c:pt>
                <c:pt idx="1">
                  <c:v>0.238</c:v>
                </c:pt>
                <c:pt idx="2">
                  <c:v>0.119</c:v>
                </c:pt>
                <c:pt idx="3">
                  <c:v>0.024</c:v>
                </c:pt>
                <c:pt idx="4">
                  <c:v>0.0</c:v>
                </c:pt>
                <c:pt idx="5">
                  <c:v>0.024</c:v>
                </c:pt>
                <c:pt idx="6">
                  <c:v>0.143</c:v>
                </c:pt>
              </c:numCache>
            </c:numRef>
          </c:val>
        </c:ser>
        <c:dLbls>
          <c:showLegendKey val="0"/>
          <c:showVal val="0"/>
          <c:showCatName val="0"/>
          <c:showSerName val="0"/>
          <c:showPercent val="0"/>
          <c:showBubbleSize val="0"/>
        </c:dLbls>
        <c:gapWidth val="100"/>
        <c:axId val="2133603864"/>
        <c:axId val="2132880664"/>
      </c:barChart>
      <c:valAx>
        <c:axId val="2132880664"/>
        <c:scaling>
          <c:orientation val="minMax"/>
        </c:scaling>
        <c:delete val="0"/>
        <c:axPos val="l"/>
        <c:majorGridlines/>
        <c:numFmt formatCode="0.0%" sourceLinked="1"/>
        <c:majorTickMark val="out"/>
        <c:minorTickMark val="none"/>
        <c:tickLblPos val="nextTo"/>
        <c:crossAx val="2133603864"/>
        <c:crosses val="autoZero"/>
        <c:crossBetween val="between"/>
      </c:valAx>
      <c:catAx>
        <c:axId val="2133603864"/>
        <c:scaling>
          <c:orientation val="minMax"/>
        </c:scaling>
        <c:delete val="0"/>
        <c:axPos val="b"/>
        <c:majorTickMark val="out"/>
        <c:minorTickMark val="none"/>
        <c:tickLblPos val="nextTo"/>
        <c:crossAx val="2132880664"/>
        <c:crosses val="autoZero"/>
        <c:auto val="1"/>
        <c:lblAlgn val="ctr"/>
        <c:lblOffset val="100"/>
        <c:noMultiLvlLbl val="0"/>
      </c:catAx>
      <c:spPr>
        <a:solidFill>
          <a:srgbClr val="EEEEEE"/>
        </a:solidFill>
        <a:ln w="25400">
          <a:noFill/>
        </a:ln>
      </c:spPr>
    </c:plotArea>
    <c:legend>
      <c:legendPos val="r"/>
      <c:layout>
        <c:manualLayout>
          <c:xMode val="edge"/>
          <c:yMode val="edge"/>
          <c:x val="0.75762731792379"/>
          <c:y val="0.133332677165354"/>
          <c:w val="0.20131445320692"/>
          <c:h val="0.774946789538004"/>
        </c:manualLayout>
      </c:layout>
      <c:overlay val="0"/>
      <c:spPr>
        <a:solidFill>
          <a:srgbClr val="FFFFFF"/>
        </a:solidFill>
        <a:ln w="3175">
          <a:solidFill>
            <a:srgbClr val="000000"/>
          </a:solidFill>
          <a:prstDash val="solid"/>
        </a:ln>
      </c:spPr>
      <c:txPr>
        <a:bodyPr/>
        <a:lstStyle/>
        <a:p>
          <a:pPr>
            <a:defRPr sz="1200" b="0" i="0" u="none" strike="noStrike" baseline="0">
              <a:solidFill>
                <a:srgbClr val="000000"/>
              </a:solidFill>
              <a:latin typeface="Microsoft Sans Serif"/>
              <a:ea typeface="Microsoft Sans Serif"/>
              <a:cs typeface="Microsoft Sans Serif"/>
            </a:defRPr>
          </a:pPr>
          <a:endParaRPr lang="nl-NL"/>
        </a:p>
      </c:txPr>
    </c:legend>
    <c:plotVisOnly val="1"/>
    <c:dispBlanksAs val="zero"/>
    <c:showDLblsOverMax val="0"/>
  </c:chart>
  <c:spPr>
    <a:solidFill>
      <a:srgbClr val="EEEEEE"/>
    </a:solidFill>
    <a:ln w="3175">
      <a:solidFill>
        <a:srgbClr val="000000"/>
      </a:solidFill>
      <a:prstDash val="solid"/>
    </a:ln>
  </c:spPr>
  <c:txPr>
    <a:bodyPr/>
    <a:lstStyle/>
    <a:p>
      <a:pPr>
        <a:defRPr sz="1000" b="0" i="0" u="none" strike="noStrike" baseline="0">
          <a:solidFill>
            <a:srgbClr val="000000"/>
          </a:solidFill>
          <a:latin typeface="Microsoft Sans Serif"/>
          <a:ea typeface="Microsoft Sans Serif"/>
          <a:cs typeface="Microsoft Sans Serif"/>
        </a:defRPr>
      </a:pPr>
      <a:endParaRPr lang="nl-N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404158974589"/>
          <c:y val="0.204166251289365"/>
          <c:w val="0.339394106787655"/>
          <c:h val="0.699998575849252"/>
        </c:manualLayout>
      </c:layout>
      <c:barChart>
        <c:barDir val="col"/>
        <c:grouping val="clustered"/>
        <c:varyColors val="0"/>
        <c:ser>
          <c:idx val="0"/>
          <c:order val="0"/>
          <c:spPr>
            <a:solidFill>
              <a:srgbClr val="9999FF"/>
            </a:solidFill>
            <a:ln w="12700">
              <a:solidFill>
                <a:srgbClr val="000000"/>
              </a:solidFill>
              <a:prstDash val="solid"/>
            </a:ln>
          </c:spPr>
          <c:invertIfNegative val="0"/>
          <c:dPt>
            <c:idx val="0"/>
            <c:invertIfNegative val="0"/>
            <c:bubble3D val="0"/>
          </c:dPt>
          <c:dPt>
            <c:idx val="1"/>
            <c:invertIfNegative val="0"/>
            <c:bubble3D val="0"/>
            <c:spPr>
              <a:solidFill>
                <a:srgbClr val="0000FF"/>
              </a:solidFill>
              <a:ln w="12700">
                <a:solidFill>
                  <a:srgbClr val="000000"/>
                </a:solidFill>
                <a:prstDash val="solid"/>
              </a:ln>
            </c:spPr>
          </c:dPt>
          <c:dPt>
            <c:idx val="2"/>
            <c:invertIfNegative val="0"/>
            <c:bubble3D val="0"/>
            <c:spPr>
              <a:solidFill>
                <a:srgbClr val="A7187A"/>
              </a:solidFill>
              <a:ln w="12700">
                <a:solidFill>
                  <a:srgbClr val="000000"/>
                </a:solidFill>
                <a:prstDash val="solid"/>
              </a:ln>
            </c:spPr>
          </c:dPt>
          <c:dPt>
            <c:idx val="3"/>
            <c:invertIfNegative val="0"/>
            <c:bubble3D val="0"/>
            <c:spPr>
              <a:solidFill>
                <a:srgbClr val="CCFFFF"/>
              </a:solidFill>
              <a:ln w="12700">
                <a:solidFill>
                  <a:srgbClr val="000000"/>
                </a:solidFill>
                <a:prstDash val="solid"/>
              </a:ln>
            </c:spPr>
          </c:dPt>
          <c:cat>
            <c:strRef>
              <c:f>'Question 1'!$A$4:$A$7</c:f>
              <c:strCache>
                <c:ptCount val="4"/>
                <c:pt idx="0">
                  <c:v>Loondienst</c:v>
                </c:pt>
                <c:pt idx="1">
                  <c:v>ZZP'er</c:v>
                </c:pt>
                <c:pt idx="2">
                  <c:v>Beide</c:v>
                </c:pt>
                <c:pt idx="3">
                  <c:v>Geen van beide</c:v>
                </c:pt>
              </c:strCache>
            </c:strRef>
          </c:cat>
          <c:val>
            <c:numRef>
              <c:f>'Question 1'!$C$4:$C$7</c:f>
              <c:numCache>
                <c:formatCode>0.0%</c:formatCode>
                <c:ptCount val="4"/>
                <c:pt idx="0">
                  <c:v>0.267</c:v>
                </c:pt>
                <c:pt idx="1">
                  <c:v>0.444</c:v>
                </c:pt>
                <c:pt idx="2">
                  <c:v>0.178</c:v>
                </c:pt>
                <c:pt idx="3">
                  <c:v>0.111</c:v>
                </c:pt>
              </c:numCache>
            </c:numRef>
          </c:val>
        </c:ser>
        <c:dLbls>
          <c:showLegendKey val="0"/>
          <c:showVal val="0"/>
          <c:showCatName val="0"/>
          <c:showSerName val="0"/>
          <c:showPercent val="0"/>
          <c:showBubbleSize val="0"/>
        </c:dLbls>
        <c:gapWidth val="100"/>
        <c:axId val="2133535864"/>
        <c:axId val="2133755496"/>
      </c:barChart>
      <c:valAx>
        <c:axId val="2133755496"/>
        <c:scaling>
          <c:orientation val="minMax"/>
        </c:scaling>
        <c:delete val="0"/>
        <c:axPos val="l"/>
        <c:majorGridlines/>
        <c:numFmt formatCode="0.0%" sourceLinked="1"/>
        <c:majorTickMark val="out"/>
        <c:minorTickMark val="none"/>
        <c:tickLblPos val="nextTo"/>
        <c:crossAx val="2133535864"/>
        <c:crosses val="autoZero"/>
        <c:crossBetween val="between"/>
      </c:valAx>
      <c:catAx>
        <c:axId val="2133535864"/>
        <c:scaling>
          <c:orientation val="minMax"/>
        </c:scaling>
        <c:delete val="0"/>
        <c:axPos val="b"/>
        <c:majorTickMark val="out"/>
        <c:minorTickMark val="none"/>
        <c:tickLblPos val="nextTo"/>
        <c:crossAx val="2133755496"/>
        <c:crosses val="autoZero"/>
        <c:auto val="1"/>
        <c:lblAlgn val="ctr"/>
        <c:lblOffset val="100"/>
        <c:noMultiLvlLbl val="0"/>
      </c:catAx>
      <c:spPr>
        <a:solidFill>
          <a:srgbClr val="EEEEEE"/>
        </a:solidFill>
        <a:ln w="25400">
          <a:noFill/>
        </a:ln>
      </c:spPr>
    </c:plotArea>
    <c:legend>
      <c:legendPos val="r"/>
      <c:layout>
        <c:manualLayout>
          <c:xMode val="edge"/>
          <c:yMode val="edge"/>
          <c:x val="0.785859063071662"/>
          <c:y val="0.137989995023384"/>
          <c:w val="0.140262193089657"/>
          <c:h val="0.684521735027919"/>
        </c:manualLayout>
      </c:layout>
      <c:overlay val="0"/>
      <c:spPr>
        <a:solidFill>
          <a:srgbClr val="FFFFFF"/>
        </a:solidFill>
        <a:ln w="3175">
          <a:solidFill>
            <a:srgbClr val="000000"/>
          </a:solidFill>
          <a:prstDash val="solid"/>
        </a:ln>
      </c:spPr>
      <c:txPr>
        <a:bodyPr/>
        <a:lstStyle/>
        <a:p>
          <a:pPr>
            <a:defRPr sz="1200" b="0" i="0" u="none" strike="noStrike" baseline="0">
              <a:solidFill>
                <a:srgbClr val="000000"/>
              </a:solidFill>
              <a:latin typeface="Microsoft Sans Serif"/>
              <a:ea typeface="Microsoft Sans Serif"/>
              <a:cs typeface="Microsoft Sans Serif"/>
            </a:defRPr>
          </a:pPr>
          <a:endParaRPr lang="nl-NL"/>
        </a:p>
      </c:txPr>
    </c:legend>
    <c:plotVisOnly val="1"/>
    <c:dispBlanksAs val="zero"/>
    <c:showDLblsOverMax val="0"/>
  </c:chart>
  <c:spPr>
    <a:solidFill>
      <a:srgbClr val="EEEEEE"/>
    </a:solidFill>
    <a:ln w="3175">
      <a:solidFill>
        <a:srgbClr val="000000"/>
      </a:solidFill>
      <a:prstDash val="solid"/>
    </a:ln>
  </c:spPr>
  <c:txPr>
    <a:bodyPr/>
    <a:lstStyle/>
    <a:p>
      <a:pPr>
        <a:defRPr sz="1000" b="0" i="0" u="none" strike="noStrike" baseline="0">
          <a:solidFill>
            <a:srgbClr val="000000"/>
          </a:solidFill>
          <a:latin typeface="Microsoft Sans Serif"/>
          <a:ea typeface="Microsoft Sans Serif"/>
          <a:cs typeface="Microsoft Sans Serif"/>
        </a:defRPr>
      </a:pPr>
      <a:endParaRPr lang="nl-N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dPt>
            <c:idx val="0"/>
            <c:invertIfNegative val="0"/>
            <c:bubble3D val="0"/>
            <c:spPr>
              <a:solidFill>
                <a:srgbClr val="AFDF11"/>
              </a:solidFill>
            </c:spPr>
          </c:dPt>
          <c:dPt>
            <c:idx val="1"/>
            <c:invertIfNegative val="0"/>
            <c:bubble3D val="0"/>
            <c:spPr>
              <a:solidFill>
                <a:srgbClr val="229FC7"/>
              </a:solidFill>
            </c:spPr>
          </c:dPt>
          <c:dPt>
            <c:idx val="2"/>
            <c:invertIfNegative val="0"/>
            <c:bubble3D val="0"/>
            <c:spPr>
              <a:solidFill>
                <a:schemeClr val="accent6"/>
              </a:solidFill>
            </c:spPr>
          </c:dPt>
          <c:dPt>
            <c:idx val="3"/>
            <c:invertIfNegative val="0"/>
            <c:bubble3D val="0"/>
            <c:spPr>
              <a:solidFill>
                <a:schemeClr val="tx1">
                  <a:lumMod val="50000"/>
                  <a:lumOff val="50000"/>
                </a:schemeClr>
              </a:solidFill>
            </c:spPr>
          </c:dPt>
          <c:dPt>
            <c:idx val="4"/>
            <c:invertIfNegative val="0"/>
            <c:bubble3D val="0"/>
            <c:spPr>
              <a:solidFill>
                <a:schemeClr val="bg1">
                  <a:lumMod val="65000"/>
                </a:schemeClr>
              </a:solidFill>
            </c:spPr>
          </c:dPt>
          <c:dPt>
            <c:idx val="5"/>
            <c:invertIfNegative val="0"/>
            <c:bubble3D val="0"/>
            <c:spPr>
              <a:solidFill>
                <a:srgbClr val="FF0000"/>
              </a:solidFill>
            </c:spPr>
          </c:dPt>
          <c:dPt>
            <c:idx val="6"/>
            <c:invertIfNegative val="0"/>
            <c:bubble3D val="0"/>
            <c:spPr>
              <a:solidFill>
                <a:srgbClr val="000090"/>
              </a:solidFill>
            </c:spPr>
          </c:dPt>
          <c:cat>
            <c:strRef>
              <c:f>Blad3!$A$1:$A$7</c:f>
              <c:strCache>
                <c:ptCount val="7"/>
                <c:pt idx="0">
                  <c:v>trainer</c:v>
                </c:pt>
                <c:pt idx="1">
                  <c:v>adviseur</c:v>
                </c:pt>
                <c:pt idx="2">
                  <c:v>docent</c:v>
                </c:pt>
                <c:pt idx="3">
                  <c:v>beleidsmedewerker</c:v>
                </c:pt>
                <c:pt idx="4">
                  <c:v>onderzoeker</c:v>
                </c:pt>
                <c:pt idx="5">
                  <c:v>coach</c:v>
                </c:pt>
                <c:pt idx="6">
                  <c:v>anders</c:v>
                </c:pt>
              </c:strCache>
            </c:strRef>
          </c:cat>
          <c:val>
            <c:numRef>
              <c:f>Blad3!$B$1:$B$7</c:f>
              <c:numCache>
                <c:formatCode>General</c:formatCode>
                <c:ptCount val="7"/>
                <c:pt idx="0">
                  <c:v>11.0</c:v>
                </c:pt>
                <c:pt idx="1">
                  <c:v>8.0</c:v>
                </c:pt>
                <c:pt idx="2">
                  <c:v>6.0</c:v>
                </c:pt>
                <c:pt idx="3">
                  <c:v>1.0</c:v>
                </c:pt>
                <c:pt idx="4">
                  <c:v>0.0</c:v>
                </c:pt>
                <c:pt idx="5">
                  <c:v>1.0</c:v>
                </c:pt>
                <c:pt idx="6">
                  <c:v>18.0</c:v>
                </c:pt>
              </c:numCache>
            </c:numRef>
          </c:val>
        </c:ser>
        <c:dLbls>
          <c:showLegendKey val="0"/>
          <c:showVal val="0"/>
          <c:showCatName val="0"/>
          <c:showSerName val="0"/>
          <c:showPercent val="0"/>
          <c:showBubbleSize val="0"/>
        </c:dLbls>
        <c:gapWidth val="150"/>
        <c:axId val="-2072352248"/>
        <c:axId val="-2133953112"/>
      </c:barChart>
      <c:catAx>
        <c:axId val="-2072352248"/>
        <c:scaling>
          <c:orientation val="minMax"/>
        </c:scaling>
        <c:delete val="0"/>
        <c:axPos val="b"/>
        <c:majorTickMark val="out"/>
        <c:minorTickMark val="none"/>
        <c:tickLblPos val="nextTo"/>
        <c:crossAx val="-2133953112"/>
        <c:crosses val="autoZero"/>
        <c:auto val="1"/>
        <c:lblAlgn val="ctr"/>
        <c:lblOffset val="100"/>
        <c:noMultiLvlLbl val="0"/>
      </c:catAx>
      <c:valAx>
        <c:axId val="-2133953112"/>
        <c:scaling>
          <c:orientation val="minMax"/>
        </c:scaling>
        <c:delete val="0"/>
        <c:axPos val="l"/>
        <c:majorGridlines/>
        <c:numFmt formatCode="General" sourceLinked="1"/>
        <c:majorTickMark val="out"/>
        <c:minorTickMark val="none"/>
        <c:tickLblPos val="nextTo"/>
        <c:crossAx val="-207235224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dPt>
            <c:idx val="0"/>
            <c:invertIfNegative val="0"/>
            <c:bubble3D val="0"/>
            <c:spPr>
              <a:solidFill>
                <a:srgbClr val="AFDF11"/>
              </a:solidFill>
            </c:spPr>
          </c:dPt>
          <c:dPt>
            <c:idx val="1"/>
            <c:invertIfNegative val="0"/>
            <c:bubble3D val="0"/>
            <c:spPr>
              <a:solidFill>
                <a:srgbClr val="229FC7"/>
              </a:solidFill>
            </c:spPr>
          </c:dPt>
          <c:dPt>
            <c:idx val="2"/>
            <c:invertIfNegative val="0"/>
            <c:bubble3D val="0"/>
            <c:spPr>
              <a:solidFill>
                <a:schemeClr val="accent6"/>
              </a:solidFill>
            </c:spPr>
          </c:dPt>
          <c:dPt>
            <c:idx val="3"/>
            <c:invertIfNegative val="0"/>
            <c:bubble3D val="0"/>
            <c:spPr>
              <a:solidFill>
                <a:schemeClr val="tx1">
                  <a:lumMod val="65000"/>
                  <a:lumOff val="35000"/>
                </a:schemeClr>
              </a:solidFill>
            </c:spPr>
          </c:dPt>
          <c:dPt>
            <c:idx val="4"/>
            <c:invertIfNegative val="0"/>
            <c:bubble3D val="0"/>
            <c:spPr>
              <a:solidFill>
                <a:schemeClr val="bg1">
                  <a:lumMod val="65000"/>
                </a:schemeClr>
              </a:solidFill>
            </c:spPr>
          </c:dPt>
          <c:dPt>
            <c:idx val="5"/>
            <c:invertIfNegative val="0"/>
            <c:bubble3D val="0"/>
            <c:spPr>
              <a:solidFill>
                <a:srgbClr val="FF0000"/>
              </a:solidFill>
            </c:spPr>
          </c:dPt>
          <c:dPt>
            <c:idx val="6"/>
            <c:invertIfNegative val="0"/>
            <c:bubble3D val="0"/>
            <c:spPr>
              <a:solidFill>
                <a:srgbClr val="0000FF"/>
              </a:solidFill>
            </c:spPr>
          </c:dPt>
          <c:dPt>
            <c:idx val="7"/>
            <c:invertIfNegative val="0"/>
            <c:bubble3D val="0"/>
            <c:spPr>
              <a:solidFill>
                <a:srgbClr val="008000"/>
              </a:solidFill>
            </c:spPr>
          </c:dPt>
          <c:dPt>
            <c:idx val="8"/>
            <c:invertIfNegative val="0"/>
            <c:bubble3D val="0"/>
            <c:spPr>
              <a:solidFill>
                <a:srgbClr val="8830E2"/>
              </a:solidFill>
            </c:spPr>
          </c:dPt>
          <c:dPt>
            <c:idx val="9"/>
            <c:invertIfNegative val="0"/>
            <c:bubble3D val="0"/>
            <c:spPr>
              <a:solidFill>
                <a:srgbClr val="52F0D1"/>
              </a:solidFill>
            </c:spPr>
          </c:dPt>
          <c:dPt>
            <c:idx val="10"/>
            <c:invertIfNegative val="0"/>
            <c:bubble3D val="0"/>
            <c:spPr>
              <a:solidFill>
                <a:srgbClr val="FFFF00"/>
              </a:solidFill>
            </c:spPr>
          </c:dPt>
          <c:cat>
            <c:strRef>
              <c:f>Blad1!$A$1:$A$11</c:f>
              <c:strCache>
                <c:ptCount val="11"/>
                <c:pt idx="0">
                  <c:v>trainer</c:v>
                </c:pt>
                <c:pt idx="1">
                  <c:v>adviseur</c:v>
                </c:pt>
                <c:pt idx="2">
                  <c:v>docent</c:v>
                </c:pt>
                <c:pt idx="3">
                  <c:v>beleidsmedewerker</c:v>
                </c:pt>
                <c:pt idx="4">
                  <c:v>onderzoeker</c:v>
                </c:pt>
                <c:pt idx="5">
                  <c:v>coach</c:v>
                </c:pt>
                <c:pt idx="6">
                  <c:v>student(af)</c:v>
                </c:pt>
                <c:pt idx="7">
                  <c:v>cult.antropoloog</c:v>
                </c:pt>
                <c:pt idx="8">
                  <c:v>interculturalist</c:v>
                </c:pt>
                <c:pt idx="9">
                  <c:v>therapeut</c:v>
                </c:pt>
                <c:pt idx="10">
                  <c:v>projectleider</c:v>
                </c:pt>
              </c:strCache>
            </c:strRef>
          </c:cat>
          <c:val>
            <c:numRef>
              <c:f>Blad1!$B$1:$B$11</c:f>
              <c:numCache>
                <c:formatCode>General</c:formatCode>
                <c:ptCount val="11"/>
                <c:pt idx="0">
                  <c:v>10.0</c:v>
                </c:pt>
                <c:pt idx="1">
                  <c:v>8.0</c:v>
                </c:pt>
                <c:pt idx="2">
                  <c:v>5.0</c:v>
                </c:pt>
                <c:pt idx="3">
                  <c:v>1.0</c:v>
                </c:pt>
                <c:pt idx="4">
                  <c:v>4.0</c:v>
                </c:pt>
                <c:pt idx="5">
                  <c:v>2.0</c:v>
                </c:pt>
                <c:pt idx="6">
                  <c:v>2.0</c:v>
                </c:pt>
                <c:pt idx="7">
                  <c:v>1.0</c:v>
                </c:pt>
                <c:pt idx="8">
                  <c:v>1.0</c:v>
                </c:pt>
                <c:pt idx="9">
                  <c:v>1.0</c:v>
                </c:pt>
                <c:pt idx="10">
                  <c:v>1.0</c:v>
                </c:pt>
              </c:numCache>
            </c:numRef>
          </c:val>
        </c:ser>
        <c:dLbls>
          <c:showLegendKey val="0"/>
          <c:showVal val="0"/>
          <c:showCatName val="0"/>
          <c:showSerName val="0"/>
          <c:showPercent val="0"/>
          <c:showBubbleSize val="0"/>
        </c:dLbls>
        <c:gapWidth val="150"/>
        <c:axId val="-2133329192"/>
        <c:axId val="-2063205192"/>
      </c:barChart>
      <c:catAx>
        <c:axId val="-2133329192"/>
        <c:scaling>
          <c:orientation val="minMax"/>
        </c:scaling>
        <c:delete val="0"/>
        <c:axPos val="b"/>
        <c:majorTickMark val="out"/>
        <c:minorTickMark val="none"/>
        <c:tickLblPos val="nextTo"/>
        <c:crossAx val="-2063205192"/>
        <c:crosses val="autoZero"/>
        <c:auto val="1"/>
        <c:lblAlgn val="ctr"/>
        <c:lblOffset val="100"/>
        <c:noMultiLvlLbl val="0"/>
      </c:catAx>
      <c:valAx>
        <c:axId val="-2063205192"/>
        <c:scaling>
          <c:orientation val="minMax"/>
        </c:scaling>
        <c:delete val="0"/>
        <c:axPos val="l"/>
        <c:majorGridlines/>
        <c:numFmt formatCode="General" sourceLinked="1"/>
        <c:majorTickMark val="out"/>
        <c:minorTickMark val="none"/>
        <c:tickLblPos val="nextTo"/>
        <c:crossAx val="-21333291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dPt>
            <c:idx val="0"/>
            <c:invertIfNegative val="0"/>
            <c:bubble3D val="0"/>
            <c:spPr>
              <a:solidFill>
                <a:srgbClr val="AFDF11"/>
              </a:solidFill>
            </c:spPr>
          </c:dPt>
          <c:dPt>
            <c:idx val="1"/>
            <c:invertIfNegative val="0"/>
            <c:bubble3D val="0"/>
            <c:spPr>
              <a:solidFill>
                <a:srgbClr val="229FC7"/>
              </a:solidFill>
            </c:spPr>
          </c:dPt>
          <c:dPt>
            <c:idx val="2"/>
            <c:invertIfNegative val="0"/>
            <c:bubble3D val="0"/>
            <c:spPr>
              <a:solidFill>
                <a:schemeClr val="accent6"/>
              </a:solidFill>
            </c:spPr>
          </c:dPt>
          <c:dPt>
            <c:idx val="3"/>
            <c:invertIfNegative val="0"/>
            <c:bubble3D val="0"/>
            <c:spPr>
              <a:solidFill>
                <a:schemeClr val="tx1">
                  <a:lumMod val="65000"/>
                  <a:lumOff val="35000"/>
                </a:schemeClr>
              </a:solidFill>
            </c:spPr>
          </c:dPt>
          <c:dPt>
            <c:idx val="4"/>
            <c:invertIfNegative val="0"/>
            <c:bubble3D val="0"/>
            <c:spPr>
              <a:solidFill>
                <a:schemeClr val="bg1">
                  <a:lumMod val="65000"/>
                </a:schemeClr>
              </a:solidFill>
            </c:spPr>
          </c:dPt>
          <c:dPt>
            <c:idx val="5"/>
            <c:invertIfNegative val="0"/>
            <c:bubble3D val="0"/>
            <c:spPr>
              <a:solidFill>
                <a:srgbClr val="FF0000"/>
              </a:solidFill>
            </c:spPr>
          </c:dPt>
          <c:dPt>
            <c:idx val="6"/>
            <c:invertIfNegative val="0"/>
            <c:bubble3D val="0"/>
            <c:spPr>
              <a:solidFill>
                <a:srgbClr val="0000FF"/>
              </a:solidFill>
            </c:spPr>
          </c:dPt>
          <c:dPt>
            <c:idx val="7"/>
            <c:invertIfNegative val="0"/>
            <c:bubble3D val="0"/>
            <c:spPr>
              <a:solidFill>
                <a:srgbClr val="008000"/>
              </a:solidFill>
            </c:spPr>
          </c:dPt>
          <c:dPt>
            <c:idx val="8"/>
            <c:invertIfNegative val="0"/>
            <c:bubble3D val="0"/>
            <c:spPr>
              <a:solidFill>
                <a:srgbClr val="8830E2"/>
              </a:solidFill>
            </c:spPr>
          </c:dPt>
          <c:dPt>
            <c:idx val="9"/>
            <c:invertIfNegative val="0"/>
            <c:bubble3D val="0"/>
            <c:spPr>
              <a:solidFill>
                <a:srgbClr val="52F0D1"/>
              </a:solidFill>
            </c:spPr>
          </c:dPt>
          <c:dPt>
            <c:idx val="10"/>
            <c:invertIfNegative val="0"/>
            <c:bubble3D val="0"/>
            <c:spPr>
              <a:solidFill>
                <a:srgbClr val="FFFF00"/>
              </a:solidFill>
            </c:spPr>
          </c:dPt>
          <c:cat>
            <c:strRef>
              <c:f>Blad2!$A$1:$A$11</c:f>
              <c:strCache>
                <c:ptCount val="11"/>
                <c:pt idx="0">
                  <c:v>trainer</c:v>
                </c:pt>
                <c:pt idx="1">
                  <c:v>adviseur</c:v>
                </c:pt>
                <c:pt idx="2">
                  <c:v>docent</c:v>
                </c:pt>
                <c:pt idx="3">
                  <c:v>beleidsmedewerker</c:v>
                </c:pt>
                <c:pt idx="4">
                  <c:v>onderzoeker</c:v>
                </c:pt>
                <c:pt idx="5">
                  <c:v>coach</c:v>
                </c:pt>
                <c:pt idx="6">
                  <c:v>student(af)</c:v>
                </c:pt>
                <c:pt idx="7">
                  <c:v>cult.antropoloog</c:v>
                </c:pt>
                <c:pt idx="8">
                  <c:v>interculturalist</c:v>
                </c:pt>
                <c:pt idx="9">
                  <c:v>therapeut</c:v>
                </c:pt>
                <c:pt idx="10">
                  <c:v>projectleider</c:v>
                </c:pt>
              </c:strCache>
            </c:strRef>
          </c:cat>
          <c:val>
            <c:numRef>
              <c:f>Blad2!$B$1:$B$11</c:f>
              <c:numCache>
                <c:formatCode>General</c:formatCode>
                <c:ptCount val="11"/>
                <c:pt idx="0">
                  <c:v>21.0</c:v>
                </c:pt>
                <c:pt idx="1">
                  <c:v>16.0</c:v>
                </c:pt>
                <c:pt idx="2">
                  <c:v>11.0</c:v>
                </c:pt>
                <c:pt idx="3">
                  <c:v>2.0</c:v>
                </c:pt>
                <c:pt idx="4">
                  <c:v>4.0</c:v>
                </c:pt>
                <c:pt idx="5">
                  <c:v>3.0</c:v>
                </c:pt>
                <c:pt idx="6">
                  <c:v>2.0</c:v>
                </c:pt>
                <c:pt idx="7">
                  <c:v>1.0</c:v>
                </c:pt>
                <c:pt idx="8">
                  <c:v>1.0</c:v>
                </c:pt>
                <c:pt idx="9">
                  <c:v>1.0</c:v>
                </c:pt>
                <c:pt idx="10">
                  <c:v>1.0</c:v>
                </c:pt>
              </c:numCache>
            </c:numRef>
          </c:val>
        </c:ser>
        <c:dLbls>
          <c:showLegendKey val="0"/>
          <c:showVal val="0"/>
          <c:showCatName val="0"/>
          <c:showSerName val="0"/>
          <c:showPercent val="0"/>
          <c:showBubbleSize val="0"/>
        </c:dLbls>
        <c:gapWidth val="150"/>
        <c:axId val="2062850536"/>
        <c:axId val="2133447128"/>
      </c:barChart>
      <c:catAx>
        <c:axId val="2062850536"/>
        <c:scaling>
          <c:orientation val="minMax"/>
        </c:scaling>
        <c:delete val="0"/>
        <c:axPos val="b"/>
        <c:majorTickMark val="out"/>
        <c:minorTickMark val="none"/>
        <c:tickLblPos val="nextTo"/>
        <c:crossAx val="2133447128"/>
        <c:crosses val="autoZero"/>
        <c:auto val="1"/>
        <c:lblAlgn val="ctr"/>
        <c:lblOffset val="100"/>
        <c:noMultiLvlLbl val="0"/>
      </c:catAx>
      <c:valAx>
        <c:axId val="2133447128"/>
        <c:scaling>
          <c:orientation val="minMax"/>
        </c:scaling>
        <c:delete val="0"/>
        <c:axPos val="l"/>
        <c:majorGridlines/>
        <c:numFmt formatCode="General" sourceLinked="1"/>
        <c:majorTickMark val="out"/>
        <c:minorTickMark val="none"/>
        <c:tickLblPos val="nextTo"/>
        <c:crossAx val="20628505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err="1" smtClean="0"/>
              <a:t>Vraag</a:t>
            </a:r>
            <a:r>
              <a:rPr lang="en-US" sz="2400" dirty="0" smtClean="0"/>
              <a:t> 5: </a:t>
            </a:r>
            <a:r>
              <a:rPr lang="en-US" sz="2400" dirty="0" err="1" smtClean="0"/>
              <a:t>Ik</a:t>
            </a:r>
            <a:r>
              <a:rPr lang="en-US" sz="2400" dirty="0" smtClean="0"/>
              <a:t> ben lid van </a:t>
            </a:r>
            <a:r>
              <a:rPr lang="en-US" sz="2400" dirty="0" err="1" smtClean="0"/>
              <a:t>Sietar</a:t>
            </a:r>
            <a:r>
              <a:rPr lang="en-US" sz="2400" dirty="0" smtClean="0"/>
              <a:t> </a:t>
            </a:r>
            <a:r>
              <a:rPr lang="en-US" sz="2400" dirty="0" err="1" smtClean="0"/>
              <a:t>omdat</a:t>
            </a:r>
            <a:r>
              <a:rPr lang="en-US" sz="2400" dirty="0" smtClean="0"/>
              <a:t>...</a:t>
            </a:r>
            <a:endParaRPr lang="en-US" sz="2400" dirty="0"/>
          </a:p>
        </c:rich>
      </c:tx>
      <c:layout>
        <c:manualLayout>
          <c:xMode val="edge"/>
          <c:yMode val="edge"/>
          <c:x val="0.0825192801473662"/>
          <c:y val="0.0269502066889867"/>
        </c:manualLayout>
      </c:layout>
      <c:overlay val="0"/>
    </c:title>
    <c:autoTitleDeleted val="0"/>
    <c:view3D>
      <c:rotX val="75"/>
      <c:rotY val="0"/>
      <c:rAngAx val="0"/>
      <c:perspective val="30"/>
    </c:view3D>
    <c:floor>
      <c:thickness val="0"/>
    </c:floor>
    <c:sideWall>
      <c:thickness val="0"/>
    </c:sideWall>
    <c:backWall>
      <c:thickness val="0"/>
    </c:backWall>
    <c:plotArea>
      <c:layout/>
      <c:pie3DChart>
        <c:varyColors val="1"/>
        <c:ser>
          <c:idx val="0"/>
          <c:order val="0"/>
          <c:tx>
            <c:strRef>
              <c:f>Blad1!$B$1</c:f>
              <c:strCache>
                <c:ptCount val="1"/>
                <c:pt idx="0">
                  <c:v>Place to Be</c:v>
                </c:pt>
              </c:strCache>
            </c:strRef>
          </c:tx>
          <c:explosion val="25"/>
          <c:dPt>
            <c:idx val="0"/>
            <c:bubble3D val="0"/>
            <c:spPr>
              <a:solidFill>
                <a:srgbClr val="FF0000"/>
              </a:solidFill>
            </c:spPr>
          </c:dPt>
          <c:dPt>
            <c:idx val="1"/>
            <c:bubble3D val="0"/>
            <c:spPr>
              <a:solidFill>
                <a:srgbClr val="FFFF00"/>
              </a:solidFill>
            </c:spPr>
          </c:dPt>
          <c:dPt>
            <c:idx val="2"/>
            <c:bubble3D val="0"/>
            <c:spPr>
              <a:solidFill>
                <a:srgbClr val="92D050"/>
              </a:solidFill>
            </c:spPr>
          </c:dPt>
          <c:dPt>
            <c:idx val="3"/>
            <c:bubble3D val="0"/>
            <c:spPr>
              <a:solidFill>
                <a:srgbClr val="7030A0"/>
              </a:solidFill>
            </c:spPr>
          </c:dPt>
          <c:dPt>
            <c:idx val="4"/>
            <c:bubble3D val="0"/>
            <c:spPr>
              <a:solidFill>
                <a:srgbClr val="0066FF"/>
              </a:solidFill>
            </c:spPr>
          </c:dPt>
          <c:dPt>
            <c:idx val="5"/>
            <c:bubble3D val="0"/>
            <c:spPr>
              <a:solidFill>
                <a:srgbClr val="99FF99"/>
              </a:solidFill>
            </c:spPr>
          </c:dPt>
          <c:cat>
            <c:strRef>
              <c:f>Blad1!$A$2:$A$8</c:f>
              <c:strCache>
                <c:ptCount val="7"/>
                <c:pt idx="0">
                  <c:v>bestaansrecht</c:v>
                </c:pt>
                <c:pt idx="1">
                  <c:v>werkveld / vakgebied</c:v>
                </c:pt>
                <c:pt idx="2">
                  <c:v>leren / informatie opdoen</c:v>
                </c:pt>
                <c:pt idx="3">
                  <c:v>netwerken / uitwisselen</c:v>
                </c:pt>
                <c:pt idx="4">
                  <c:v>leden</c:v>
                </c:pt>
                <c:pt idx="5">
                  <c:v>ervaring</c:v>
                </c:pt>
                <c:pt idx="6">
                  <c:v>Sietar EU</c:v>
                </c:pt>
              </c:strCache>
            </c:strRef>
          </c:cat>
          <c:val>
            <c:numRef>
              <c:f>Blad1!$B$2:$B$8</c:f>
              <c:numCache>
                <c:formatCode>General</c:formatCode>
                <c:ptCount val="7"/>
                <c:pt idx="0">
                  <c:v>14.0</c:v>
                </c:pt>
                <c:pt idx="1">
                  <c:v>15.0</c:v>
                </c:pt>
                <c:pt idx="2">
                  <c:v>23.0</c:v>
                </c:pt>
                <c:pt idx="3">
                  <c:v>22.0</c:v>
                </c:pt>
                <c:pt idx="4">
                  <c:v>10.0</c:v>
                </c:pt>
                <c:pt idx="5">
                  <c:v>1.0</c:v>
                </c:pt>
                <c:pt idx="6">
                  <c:v>1.0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6189813878441"/>
          <c:y val="0.342652627902831"/>
          <c:w val="0.310957622222484"/>
          <c:h val="0.374004145905812"/>
        </c:manualLayout>
      </c:layout>
      <c:overlay val="0"/>
    </c:legend>
    <c:plotVisOnly val="1"/>
    <c:dispBlanksAs val="gap"/>
    <c:showDLblsOverMax val="0"/>
  </c:chart>
  <c:txPr>
    <a:bodyPr/>
    <a:lstStyle/>
    <a:p>
      <a:pPr>
        <a:defRPr sz="1800"/>
      </a:pPr>
      <a:endParaRPr lang="nl-NL"/>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Blad1!$C$5</c:f>
              <c:strCache>
                <c:ptCount val="1"/>
                <c:pt idx="0">
                  <c:v>Organiseren van Bijeenkomsten</c:v>
                </c:pt>
              </c:strCache>
            </c:strRef>
          </c:tx>
          <c:invertIfNegative val="0"/>
          <c:cat>
            <c:numRef>
              <c:f>Blad1!$C$3</c:f>
              <c:numCache>
                <c:formatCode>General</c:formatCode>
                <c:ptCount val="1"/>
              </c:numCache>
            </c:numRef>
          </c:cat>
          <c:val>
            <c:numRef>
              <c:f>Blad1!$D$5</c:f>
              <c:numCache>
                <c:formatCode>General</c:formatCode>
                <c:ptCount val="1"/>
                <c:pt idx="0">
                  <c:v>12.0</c:v>
                </c:pt>
              </c:numCache>
            </c:numRef>
          </c:val>
        </c:ser>
        <c:ser>
          <c:idx val="1"/>
          <c:order val="1"/>
          <c:tx>
            <c:strRef>
              <c:f>Blad1!$C$6</c:f>
              <c:strCache>
                <c:ptCount val="1"/>
                <c:pt idx="0">
                  <c:v>Organiseren van Workshops</c:v>
                </c:pt>
              </c:strCache>
            </c:strRef>
          </c:tx>
          <c:invertIfNegative val="0"/>
          <c:cat>
            <c:numRef>
              <c:f>Blad1!$C$3</c:f>
              <c:numCache>
                <c:formatCode>General</c:formatCode>
                <c:ptCount val="1"/>
              </c:numCache>
            </c:numRef>
          </c:cat>
          <c:val>
            <c:numRef>
              <c:f>Blad1!$D$6</c:f>
              <c:numCache>
                <c:formatCode>General</c:formatCode>
                <c:ptCount val="1"/>
                <c:pt idx="0">
                  <c:v>10.0</c:v>
                </c:pt>
              </c:numCache>
            </c:numRef>
          </c:val>
        </c:ser>
        <c:ser>
          <c:idx val="2"/>
          <c:order val="2"/>
          <c:tx>
            <c:strRef>
              <c:f>Blad1!$C$7</c:f>
              <c:strCache>
                <c:ptCount val="1"/>
                <c:pt idx="0">
                  <c:v>Professionalisering</c:v>
                </c:pt>
              </c:strCache>
            </c:strRef>
          </c:tx>
          <c:invertIfNegative val="0"/>
          <c:cat>
            <c:numRef>
              <c:f>Blad1!$C$3</c:f>
              <c:numCache>
                <c:formatCode>General</c:formatCode>
                <c:ptCount val="1"/>
              </c:numCache>
            </c:numRef>
          </c:cat>
          <c:val>
            <c:numRef>
              <c:f>Blad1!$D$7</c:f>
              <c:numCache>
                <c:formatCode>General</c:formatCode>
                <c:ptCount val="1"/>
                <c:pt idx="0">
                  <c:v>3.0</c:v>
                </c:pt>
              </c:numCache>
            </c:numRef>
          </c:val>
        </c:ser>
        <c:ser>
          <c:idx val="3"/>
          <c:order val="3"/>
          <c:tx>
            <c:strRef>
              <c:f>Blad1!$C$8</c:f>
              <c:strCache>
                <c:ptCount val="1"/>
                <c:pt idx="0">
                  <c:v>Kennisdeling + verspreiding</c:v>
                </c:pt>
              </c:strCache>
            </c:strRef>
          </c:tx>
          <c:invertIfNegative val="0"/>
          <c:cat>
            <c:numRef>
              <c:f>Blad1!$C$3</c:f>
              <c:numCache>
                <c:formatCode>General</c:formatCode>
                <c:ptCount val="1"/>
              </c:numCache>
            </c:numRef>
          </c:cat>
          <c:val>
            <c:numRef>
              <c:f>Blad1!$D$8</c:f>
              <c:numCache>
                <c:formatCode>General</c:formatCode>
                <c:ptCount val="1"/>
                <c:pt idx="0">
                  <c:v>15.0</c:v>
                </c:pt>
              </c:numCache>
            </c:numRef>
          </c:val>
        </c:ser>
        <c:ser>
          <c:idx val="4"/>
          <c:order val="4"/>
          <c:tx>
            <c:strRef>
              <c:f>Blad1!$C$9</c:f>
              <c:strCache>
                <c:ptCount val="1"/>
                <c:pt idx="0">
                  <c:v>Organiseren van maatschappelijk relevante evenementen</c:v>
                </c:pt>
              </c:strCache>
            </c:strRef>
          </c:tx>
          <c:invertIfNegative val="0"/>
          <c:cat>
            <c:numRef>
              <c:f>Blad1!$C$3</c:f>
              <c:numCache>
                <c:formatCode>General</c:formatCode>
                <c:ptCount val="1"/>
              </c:numCache>
            </c:numRef>
          </c:cat>
          <c:val>
            <c:numRef>
              <c:f>Blad1!$D$9</c:f>
              <c:numCache>
                <c:formatCode>General</c:formatCode>
                <c:ptCount val="1"/>
                <c:pt idx="0">
                  <c:v>5.0</c:v>
                </c:pt>
              </c:numCache>
            </c:numRef>
          </c:val>
        </c:ser>
        <c:ser>
          <c:idx val="5"/>
          <c:order val="5"/>
          <c:tx>
            <c:strRef>
              <c:f>Blad1!$C$10</c:f>
              <c:strCache>
                <c:ptCount val="1"/>
                <c:pt idx="0">
                  <c:v>Interculturele activiteiten</c:v>
                </c:pt>
              </c:strCache>
            </c:strRef>
          </c:tx>
          <c:invertIfNegative val="0"/>
          <c:cat>
            <c:numRef>
              <c:f>Blad1!$C$3</c:f>
              <c:numCache>
                <c:formatCode>General</c:formatCode>
                <c:ptCount val="1"/>
              </c:numCache>
            </c:numRef>
          </c:cat>
          <c:val>
            <c:numRef>
              <c:f>Blad1!$D$10</c:f>
              <c:numCache>
                <c:formatCode>General</c:formatCode>
                <c:ptCount val="1"/>
                <c:pt idx="0">
                  <c:v>4.0</c:v>
                </c:pt>
              </c:numCache>
            </c:numRef>
          </c:val>
        </c:ser>
        <c:dLbls>
          <c:showLegendKey val="0"/>
          <c:showVal val="0"/>
          <c:showCatName val="0"/>
          <c:showSerName val="0"/>
          <c:showPercent val="0"/>
          <c:showBubbleSize val="0"/>
        </c:dLbls>
        <c:gapWidth val="150"/>
        <c:axId val="-2062856184"/>
        <c:axId val="-2062761912"/>
      </c:barChart>
      <c:catAx>
        <c:axId val="-2062856184"/>
        <c:scaling>
          <c:orientation val="minMax"/>
        </c:scaling>
        <c:delete val="0"/>
        <c:axPos val="b"/>
        <c:numFmt formatCode="General" sourceLinked="1"/>
        <c:majorTickMark val="out"/>
        <c:minorTickMark val="none"/>
        <c:tickLblPos val="nextTo"/>
        <c:crossAx val="-2062761912"/>
        <c:crosses val="autoZero"/>
        <c:auto val="1"/>
        <c:lblAlgn val="ctr"/>
        <c:lblOffset val="100"/>
        <c:noMultiLvlLbl val="0"/>
      </c:catAx>
      <c:valAx>
        <c:axId val="-2062761912"/>
        <c:scaling>
          <c:orientation val="minMax"/>
        </c:scaling>
        <c:delete val="0"/>
        <c:axPos val="l"/>
        <c:majorGridlines/>
        <c:numFmt formatCode="General" sourceLinked="1"/>
        <c:majorTickMark val="out"/>
        <c:minorTickMark val="none"/>
        <c:tickLblPos val="nextTo"/>
        <c:crossAx val="-2062856184"/>
        <c:crosses val="autoZero"/>
        <c:crossBetween val="between"/>
      </c:valAx>
    </c:plotArea>
    <c:legend>
      <c:legendPos val="r"/>
      <c:layout>
        <c:manualLayout>
          <c:xMode val="edge"/>
          <c:yMode val="edge"/>
          <c:x val="0.648042553708564"/>
          <c:y val="0.00719890993364286"/>
          <c:w val="0.351957446291436"/>
          <c:h val="0.97030201086487"/>
        </c:manualLayout>
      </c:layout>
      <c:overlay val="0"/>
    </c:legend>
    <c:plotVisOnly val="1"/>
    <c:dispBlanksAs val="gap"/>
    <c:showDLblsOverMax val="0"/>
  </c:chart>
  <c:txPr>
    <a:bodyPr/>
    <a:lstStyle/>
    <a:p>
      <a:pPr>
        <a:defRPr sz="1800"/>
      </a:pPr>
      <a:endParaRPr lang="nl-N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rgbClr val="4F81BD"/>
            </a:solidFill>
            <a:ln w="25400">
              <a:noFill/>
            </a:ln>
          </c:spPr>
          <c:explosion val="25"/>
          <c:dPt>
            <c:idx val="0"/>
            <c:bubble3D val="0"/>
            <c:spPr>
              <a:solidFill>
                <a:srgbClr val="4572A7"/>
              </a:solidFill>
              <a:ln w="25400">
                <a:noFill/>
              </a:ln>
            </c:spPr>
          </c:dPt>
          <c:dPt>
            <c:idx val="1"/>
            <c:bubble3D val="0"/>
            <c:spPr>
              <a:solidFill>
                <a:srgbClr val="AA4643"/>
              </a:solidFill>
              <a:ln w="25400">
                <a:noFill/>
              </a:ln>
            </c:spPr>
          </c:dPt>
          <c:dPt>
            <c:idx val="2"/>
            <c:bubble3D val="0"/>
            <c:spPr>
              <a:solidFill>
                <a:srgbClr val="89A54E"/>
              </a:solidFill>
              <a:ln w="25400">
                <a:noFill/>
              </a:ln>
            </c:spPr>
          </c:dPt>
          <c:dPt>
            <c:idx val="3"/>
            <c:bubble3D val="0"/>
            <c:spPr>
              <a:solidFill>
                <a:srgbClr val="71588F"/>
              </a:solidFill>
              <a:ln w="25400">
                <a:noFill/>
              </a:ln>
            </c:spPr>
          </c:dPt>
          <c:dPt>
            <c:idx val="4"/>
            <c:bubble3D val="0"/>
            <c:spPr>
              <a:solidFill>
                <a:srgbClr val="4198AF"/>
              </a:solidFill>
              <a:ln w="25400">
                <a:noFill/>
              </a:ln>
            </c:spPr>
          </c:dPt>
          <c:dPt>
            <c:idx val="5"/>
            <c:bubble3D val="0"/>
            <c:spPr>
              <a:solidFill>
                <a:srgbClr val="DB843D"/>
              </a:solidFill>
              <a:ln w="25400">
                <a:noFill/>
              </a:ln>
            </c:spPr>
          </c:dPt>
          <c:dLbls>
            <c:spPr>
              <a:noFill/>
              <a:ln w="25400">
                <a:noFill/>
              </a:ln>
            </c:spPr>
            <c:showLegendKey val="0"/>
            <c:showVal val="0"/>
            <c:showCatName val="1"/>
            <c:showSerName val="0"/>
            <c:showPercent val="1"/>
            <c:showBubbleSize val="0"/>
            <c:showLeaderLines val="1"/>
          </c:dLbls>
          <c:cat>
            <c:strRef>
              <c:f>Blad1!$C$5:$C$10</c:f>
              <c:strCache>
                <c:ptCount val="5"/>
                <c:pt idx="0">
                  <c:v>Vakverereniging</c:v>
                </c:pt>
                <c:pt idx="1">
                  <c:v>Kennis, ervaring delen</c:v>
                </c:pt>
                <c:pt idx="2">
                  <c:v>Maatschappelijke vraagstukken</c:v>
                </c:pt>
                <c:pt idx="3">
                  <c:v>Bevorderen eigen professionele ontwikkeling</c:v>
                </c:pt>
                <c:pt idx="4">
                  <c:v>Leden</c:v>
                </c:pt>
              </c:strCache>
            </c:strRef>
          </c:cat>
          <c:val>
            <c:numRef>
              <c:f>Blad1!$D$5:$D$10</c:f>
              <c:numCache>
                <c:formatCode>General</c:formatCode>
                <c:ptCount val="6"/>
                <c:pt idx="0">
                  <c:v>2.0</c:v>
                </c:pt>
                <c:pt idx="1">
                  <c:v>26.0</c:v>
                </c:pt>
                <c:pt idx="2">
                  <c:v>6.0</c:v>
                </c:pt>
                <c:pt idx="3">
                  <c:v>7.0</c:v>
                </c:pt>
                <c:pt idx="4">
                  <c:v>5.0</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solidFill>
      <a:srgbClr val="FFFFFF"/>
    </a:solidFill>
    <a:ln w="3175">
      <a:solidFill>
        <a:srgbClr val="808080"/>
      </a:solidFill>
      <a:prstDash val="solid"/>
    </a:ln>
  </c:spPr>
  <c:txPr>
    <a:bodyPr/>
    <a:lstStyle/>
    <a:p>
      <a:pPr>
        <a:defRPr sz="1600" b="1"/>
      </a:pPr>
      <a:endParaRPr lang="nl-NL"/>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4CAFBF-5695-7C4B-B0E1-2F19859286D8}" type="doc">
      <dgm:prSet loTypeId="urn:microsoft.com/office/officeart/2005/8/layout/radial6" loCatId="" qsTypeId="urn:microsoft.com/office/officeart/2005/8/quickstyle/simple4" qsCatId="simple" csTypeId="urn:microsoft.com/office/officeart/2005/8/colors/accent1_2" csCatId="accent1" phldr="1"/>
      <dgm:spPr/>
      <dgm:t>
        <a:bodyPr/>
        <a:lstStyle/>
        <a:p>
          <a:endParaRPr lang="nl-NL"/>
        </a:p>
      </dgm:t>
    </dgm:pt>
    <dgm:pt modelId="{941E1E01-E313-9D4F-8CDF-C00848468228}">
      <dgm:prSet/>
      <dgm:spPr/>
      <dgm:t>
        <a:bodyPr/>
        <a:lstStyle/>
        <a:p>
          <a:pPr rtl="0"/>
          <a:r>
            <a:rPr lang="nl-NL" dirty="0" smtClean="0"/>
            <a:t>Werkgroep bestaande uit:</a:t>
          </a:r>
          <a:endParaRPr lang="nl-NL" dirty="0"/>
        </a:p>
      </dgm:t>
    </dgm:pt>
    <dgm:pt modelId="{4E5877BF-81C3-624F-964C-9E2B8F978F94}" type="parTrans" cxnId="{195A9030-6805-D04A-958F-717C325D1C46}">
      <dgm:prSet/>
      <dgm:spPr/>
      <dgm:t>
        <a:bodyPr/>
        <a:lstStyle/>
        <a:p>
          <a:endParaRPr lang="nl-NL"/>
        </a:p>
      </dgm:t>
    </dgm:pt>
    <dgm:pt modelId="{11F2D7B6-5EB5-314A-87D1-E989FF1B5F0D}" type="sibTrans" cxnId="{195A9030-6805-D04A-958F-717C325D1C46}">
      <dgm:prSet/>
      <dgm:spPr/>
      <dgm:t>
        <a:bodyPr/>
        <a:lstStyle/>
        <a:p>
          <a:endParaRPr lang="nl-NL"/>
        </a:p>
      </dgm:t>
    </dgm:pt>
    <dgm:pt modelId="{5BAB3BB0-26DF-8642-A1EA-1599775C6E1A}">
      <dgm:prSet/>
      <dgm:spPr/>
      <dgm:t>
        <a:bodyPr/>
        <a:lstStyle/>
        <a:p>
          <a:pPr rtl="0"/>
          <a:r>
            <a:rPr lang="nl-NL" dirty="0" smtClean="0"/>
            <a:t>Francien</a:t>
          </a:r>
          <a:endParaRPr lang="nl-NL" dirty="0"/>
        </a:p>
      </dgm:t>
    </dgm:pt>
    <dgm:pt modelId="{15371953-FA9D-DE4E-B309-31345D547FA2}" type="parTrans" cxnId="{817389A9-698D-274F-BE31-9D11E842A90F}">
      <dgm:prSet/>
      <dgm:spPr/>
      <dgm:t>
        <a:bodyPr/>
        <a:lstStyle/>
        <a:p>
          <a:endParaRPr lang="nl-NL"/>
        </a:p>
      </dgm:t>
    </dgm:pt>
    <dgm:pt modelId="{CE848EA6-2391-E346-9A75-7D8B697ECA7A}" type="sibTrans" cxnId="{817389A9-698D-274F-BE31-9D11E842A90F}">
      <dgm:prSet/>
      <dgm:spPr/>
      <dgm:t>
        <a:bodyPr/>
        <a:lstStyle/>
        <a:p>
          <a:endParaRPr lang="nl-NL"/>
        </a:p>
      </dgm:t>
    </dgm:pt>
    <dgm:pt modelId="{D85BB8B1-37AF-E642-BDF3-6798DD8F73CA}">
      <dgm:prSet/>
      <dgm:spPr/>
      <dgm:t>
        <a:bodyPr/>
        <a:lstStyle/>
        <a:p>
          <a:pPr rtl="0"/>
          <a:r>
            <a:rPr lang="nl-NL" dirty="0" err="1" smtClean="0"/>
            <a:t>Mijnie</a:t>
          </a:r>
          <a:endParaRPr lang="nl-NL" dirty="0"/>
        </a:p>
      </dgm:t>
    </dgm:pt>
    <dgm:pt modelId="{90BC3040-51DA-F74E-BF9F-F73CFCE7CADB}" type="parTrans" cxnId="{21917420-E796-9C49-B53E-7F3FEA11FCD6}">
      <dgm:prSet/>
      <dgm:spPr/>
      <dgm:t>
        <a:bodyPr/>
        <a:lstStyle/>
        <a:p>
          <a:endParaRPr lang="nl-NL"/>
        </a:p>
      </dgm:t>
    </dgm:pt>
    <dgm:pt modelId="{C782F5E4-1E35-5543-9560-52EF425C0478}" type="sibTrans" cxnId="{21917420-E796-9C49-B53E-7F3FEA11FCD6}">
      <dgm:prSet/>
      <dgm:spPr/>
      <dgm:t>
        <a:bodyPr/>
        <a:lstStyle/>
        <a:p>
          <a:endParaRPr lang="nl-NL"/>
        </a:p>
      </dgm:t>
    </dgm:pt>
    <dgm:pt modelId="{D3BBC365-D9D1-4141-8F29-0B004EAA26AF}">
      <dgm:prSet/>
      <dgm:spPr/>
      <dgm:t>
        <a:bodyPr/>
        <a:lstStyle/>
        <a:p>
          <a:pPr rtl="0"/>
          <a:r>
            <a:rPr lang="nl-NL" dirty="0" smtClean="0"/>
            <a:t>Sandra</a:t>
          </a:r>
          <a:endParaRPr lang="nl-NL" dirty="0"/>
        </a:p>
      </dgm:t>
    </dgm:pt>
    <dgm:pt modelId="{1EA72EC5-5C7F-1E4D-828C-B8EAEF834DF8}" type="parTrans" cxnId="{B16E9437-FDBA-9348-89DC-96B2C0CAB691}">
      <dgm:prSet/>
      <dgm:spPr/>
      <dgm:t>
        <a:bodyPr/>
        <a:lstStyle/>
        <a:p>
          <a:endParaRPr lang="nl-NL"/>
        </a:p>
      </dgm:t>
    </dgm:pt>
    <dgm:pt modelId="{EE8EDEF9-5013-3343-96DC-5565A1EDA2B7}" type="sibTrans" cxnId="{B16E9437-FDBA-9348-89DC-96B2C0CAB691}">
      <dgm:prSet/>
      <dgm:spPr/>
      <dgm:t>
        <a:bodyPr/>
        <a:lstStyle/>
        <a:p>
          <a:endParaRPr lang="nl-NL"/>
        </a:p>
      </dgm:t>
    </dgm:pt>
    <dgm:pt modelId="{D9080061-CC4A-CF4B-B208-5F980139F850}">
      <dgm:prSet/>
      <dgm:spPr/>
      <dgm:t>
        <a:bodyPr/>
        <a:lstStyle/>
        <a:p>
          <a:pPr rtl="0"/>
          <a:r>
            <a:rPr lang="nl-NL" dirty="0" smtClean="0"/>
            <a:t>Jolien</a:t>
          </a:r>
          <a:endParaRPr lang="nl-NL" dirty="0"/>
        </a:p>
      </dgm:t>
    </dgm:pt>
    <dgm:pt modelId="{55770F21-B4C5-2647-9089-136D46841A2A}" type="parTrans" cxnId="{74522C59-94CB-6F4F-ACAA-682B21AC549F}">
      <dgm:prSet/>
      <dgm:spPr/>
      <dgm:t>
        <a:bodyPr/>
        <a:lstStyle/>
        <a:p>
          <a:endParaRPr lang="nl-NL"/>
        </a:p>
      </dgm:t>
    </dgm:pt>
    <dgm:pt modelId="{75196148-0277-2341-B0F7-5A4B93790DA4}" type="sibTrans" cxnId="{74522C59-94CB-6F4F-ACAA-682B21AC549F}">
      <dgm:prSet/>
      <dgm:spPr/>
      <dgm:t>
        <a:bodyPr/>
        <a:lstStyle/>
        <a:p>
          <a:endParaRPr lang="nl-NL"/>
        </a:p>
      </dgm:t>
    </dgm:pt>
    <dgm:pt modelId="{02AC2541-2095-C145-8D6A-E218841F398D}">
      <dgm:prSet/>
      <dgm:spPr/>
      <dgm:t>
        <a:bodyPr/>
        <a:lstStyle/>
        <a:p>
          <a:pPr rtl="0"/>
          <a:r>
            <a:rPr lang="nl-NL" dirty="0" smtClean="0"/>
            <a:t>Jackie</a:t>
          </a:r>
          <a:endParaRPr lang="nl-NL" dirty="0"/>
        </a:p>
      </dgm:t>
    </dgm:pt>
    <dgm:pt modelId="{F26561CD-C19D-0B4C-983B-43CC286EA50B}" type="parTrans" cxnId="{309D2D04-7901-3540-A7F1-26858534EF54}">
      <dgm:prSet/>
      <dgm:spPr/>
      <dgm:t>
        <a:bodyPr/>
        <a:lstStyle/>
        <a:p>
          <a:endParaRPr lang="nl-NL"/>
        </a:p>
      </dgm:t>
    </dgm:pt>
    <dgm:pt modelId="{75A8416A-153F-D849-951A-2B2D8B9E0AC6}" type="sibTrans" cxnId="{309D2D04-7901-3540-A7F1-26858534EF54}">
      <dgm:prSet/>
      <dgm:spPr/>
      <dgm:t>
        <a:bodyPr/>
        <a:lstStyle/>
        <a:p>
          <a:endParaRPr lang="nl-NL"/>
        </a:p>
      </dgm:t>
    </dgm:pt>
    <dgm:pt modelId="{500E1EDF-4BAA-B94D-A5A4-2CD926D73495}" type="pres">
      <dgm:prSet presAssocID="{9B4CAFBF-5695-7C4B-B0E1-2F19859286D8}" presName="Name0" presStyleCnt="0">
        <dgm:presLayoutVars>
          <dgm:chMax val="1"/>
          <dgm:dir/>
          <dgm:animLvl val="ctr"/>
          <dgm:resizeHandles val="exact"/>
        </dgm:presLayoutVars>
      </dgm:prSet>
      <dgm:spPr/>
      <dgm:t>
        <a:bodyPr/>
        <a:lstStyle/>
        <a:p>
          <a:endParaRPr lang="nl-NL"/>
        </a:p>
      </dgm:t>
    </dgm:pt>
    <dgm:pt modelId="{E5373BE4-6C8D-B64F-A1D6-7CD198D7F463}" type="pres">
      <dgm:prSet presAssocID="{941E1E01-E313-9D4F-8CDF-C00848468228}" presName="centerShape" presStyleLbl="node0" presStyleIdx="0" presStyleCnt="1"/>
      <dgm:spPr/>
      <dgm:t>
        <a:bodyPr/>
        <a:lstStyle/>
        <a:p>
          <a:endParaRPr lang="nl-NL"/>
        </a:p>
      </dgm:t>
    </dgm:pt>
    <dgm:pt modelId="{1E21D108-FBB2-8344-9813-BC071ABFED09}" type="pres">
      <dgm:prSet presAssocID="{5BAB3BB0-26DF-8642-A1EA-1599775C6E1A}" presName="node" presStyleLbl="node1" presStyleIdx="0" presStyleCnt="5">
        <dgm:presLayoutVars>
          <dgm:bulletEnabled val="1"/>
        </dgm:presLayoutVars>
      </dgm:prSet>
      <dgm:spPr/>
      <dgm:t>
        <a:bodyPr/>
        <a:lstStyle/>
        <a:p>
          <a:endParaRPr lang="nl-NL"/>
        </a:p>
      </dgm:t>
    </dgm:pt>
    <dgm:pt modelId="{7B4AB210-BF02-7A48-B78B-3FA4426A6264}" type="pres">
      <dgm:prSet presAssocID="{5BAB3BB0-26DF-8642-A1EA-1599775C6E1A}" presName="dummy" presStyleCnt="0"/>
      <dgm:spPr/>
    </dgm:pt>
    <dgm:pt modelId="{44D453C3-BFAA-454F-A0E3-DD6C8CDAFC16}" type="pres">
      <dgm:prSet presAssocID="{CE848EA6-2391-E346-9A75-7D8B697ECA7A}" presName="sibTrans" presStyleLbl="sibTrans2D1" presStyleIdx="0" presStyleCnt="5"/>
      <dgm:spPr/>
      <dgm:t>
        <a:bodyPr/>
        <a:lstStyle/>
        <a:p>
          <a:endParaRPr lang="nl-NL"/>
        </a:p>
      </dgm:t>
    </dgm:pt>
    <dgm:pt modelId="{7824E96F-4D74-B146-BAFE-A9E8051704DA}" type="pres">
      <dgm:prSet presAssocID="{D85BB8B1-37AF-E642-BDF3-6798DD8F73CA}" presName="node" presStyleLbl="node1" presStyleIdx="1" presStyleCnt="5">
        <dgm:presLayoutVars>
          <dgm:bulletEnabled val="1"/>
        </dgm:presLayoutVars>
      </dgm:prSet>
      <dgm:spPr/>
      <dgm:t>
        <a:bodyPr/>
        <a:lstStyle/>
        <a:p>
          <a:endParaRPr lang="nl-NL"/>
        </a:p>
      </dgm:t>
    </dgm:pt>
    <dgm:pt modelId="{0287717F-371E-4840-9FE3-33666466846B}" type="pres">
      <dgm:prSet presAssocID="{D85BB8B1-37AF-E642-BDF3-6798DD8F73CA}" presName="dummy" presStyleCnt="0"/>
      <dgm:spPr/>
    </dgm:pt>
    <dgm:pt modelId="{84763DC5-1493-3B4B-B686-5F5F5ECBC31B}" type="pres">
      <dgm:prSet presAssocID="{C782F5E4-1E35-5543-9560-52EF425C0478}" presName="sibTrans" presStyleLbl="sibTrans2D1" presStyleIdx="1" presStyleCnt="5"/>
      <dgm:spPr/>
      <dgm:t>
        <a:bodyPr/>
        <a:lstStyle/>
        <a:p>
          <a:endParaRPr lang="nl-NL"/>
        </a:p>
      </dgm:t>
    </dgm:pt>
    <dgm:pt modelId="{594DD060-07C8-4B40-B1E5-8FC6B6776B55}" type="pres">
      <dgm:prSet presAssocID="{D3BBC365-D9D1-4141-8F29-0B004EAA26AF}" presName="node" presStyleLbl="node1" presStyleIdx="2" presStyleCnt="5">
        <dgm:presLayoutVars>
          <dgm:bulletEnabled val="1"/>
        </dgm:presLayoutVars>
      </dgm:prSet>
      <dgm:spPr/>
      <dgm:t>
        <a:bodyPr/>
        <a:lstStyle/>
        <a:p>
          <a:endParaRPr lang="nl-NL"/>
        </a:p>
      </dgm:t>
    </dgm:pt>
    <dgm:pt modelId="{ACADDF52-75B1-D44D-9F72-E07219BEB64E}" type="pres">
      <dgm:prSet presAssocID="{D3BBC365-D9D1-4141-8F29-0B004EAA26AF}" presName="dummy" presStyleCnt="0"/>
      <dgm:spPr/>
    </dgm:pt>
    <dgm:pt modelId="{28CD261C-8104-4B4E-9599-024925DD97F4}" type="pres">
      <dgm:prSet presAssocID="{EE8EDEF9-5013-3343-96DC-5565A1EDA2B7}" presName="sibTrans" presStyleLbl="sibTrans2D1" presStyleIdx="2" presStyleCnt="5"/>
      <dgm:spPr/>
      <dgm:t>
        <a:bodyPr/>
        <a:lstStyle/>
        <a:p>
          <a:endParaRPr lang="nl-NL"/>
        </a:p>
      </dgm:t>
    </dgm:pt>
    <dgm:pt modelId="{5B612D9B-69FC-5C4F-8602-9CF6559C4EC7}" type="pres">
      <dgm:prSet presAssocID="{D9080061-CC4A-CF4B-B208-5F980139F850}" presName="node" presStyleLbl="node1" presStyleIdx="3" presStyleCnt="5">
        <dgm:presLayoutVars>
          <dgm:bulletEnabled val="1"/>
        </dgm:presLayoutVars>
      </dgm:prSet>
      <dgm:spPr/>
      <dgm:t>
        <a:bodyPr/>
        <a:lstStyle/>
        <a:p>
          <a:endParaRPr lang="nl-NL"/>
        </a:p>
      </dgm:t>
    </dgm:pt>
    <dgm:pt modelId="{CB96BC28-BBEE-D943-8678-E5E649038163}" type="pres">
      <dgm:prSet presAssocID="{D9080061-CC4A-CF4B-B208-5F980139F850}" presName="dummy" presStyleCnt="0"/>
      <dgm:spPr/>
    </dgm:pt>
    <dgm:pt modelId="{02BD0BF8-E316-F74B-BA6C-9AF6A764A9FE}" type="pres">
      <dgm:prSet presAssocID="{75196148-0277-2341-B0F7-5A4B93790DA4}" presName="sibTrans" presStyleLbl="sibTrans2D1" presStyleIdx="3" presStyleCnt="5"/>
      <dgm:spPr/>
      <dgm:t>
        <a:bodyPr/>
        <a:lstStyle/>
        <a:p>
          <a:endParaRPr lang="nl-NL"/>
        </a:p>
      </dgm:t>
    </dgm:pt>
    <dgm:pt modelId="{9907CE2C-8C2F-E046-8FE0-6E702E185C43}" type="pres">
      <dgm:prSet presAssocID="{02AC2541-2095-C145-8D6A-E218841F398D}" presName="node" presStyleLbl="node1" presStyleIdx="4" presStyleCnt="5">
        <dgm:presLayoutVars>
          <dgm:bulletEnabled val="1"/>
        </dgm:presLayoutVars>
      </dgm:prSet>
      <dgm:spPr/>
      <dgm:t>
        <a:bodyPr/>
        <a:lstStyle/>
        <a:p>
          <a:endParaRPr lang="nl-NL"/>
        </a:p>
      </dgm:t>
    </dgm:pt>
    <dgm:pt modelId="{19A76F64-CEE1-4E4E-9E2A-6D68FB21CF7E}" type="pres">
      <dgm:prSet presAssocID="{02AC2541-2095-C145-8D6A-E218841F398D}" presName="dummy" presStyleCnt="0"/>
      <dgm:spPr/>
    </dgm:pt>
    <dgm:pt modelId="{1F2A96C6-323B-1D44-92E6-D842A2181AC5}" type="pres">
      <dgm:prSet presAssocID="{75A8416A-153F-D849-951A-2B2D8B9E0AC6}" presName="sibTrans" presStyleLbl="sibTrans2D1" presStyleIdx="4" presStyleCnt="5"/>
      <dgm:spPr/>
      <dgm:t>
        <a:bodyPr/>
        <a:lstStyle/>
        <a:p>
          <a:endParaRPr lang="nl-NL"/>
        </a:p>
      </dgm:t>
    </dgm:pt>
  </dgm:ptLst>
  <dgm:cxnLst>
    <dgm:cxn modelId="{3263234C-45AB-D048-9FEE-6A0A8CD2F343}" type="presOf" srcId="{9B4CAFBF-5695-7C4B-B0E1-2F19859286D8}" destId="{500E1EDF-4BAA-B94D-A5A4-2CD926D73495}" srcOrd="0" destOrd="0" presId="urn:microsoft.com/office/officeart/2005/8/layout/radial6"/>
    <dgm:cxn modelId="{195A9030-6805-D04A-958F-717C325D1C46}" srcId="{9B4CAFBF-5695-7C4B-B0E1-2F19859286D8}" destId="{941E1E01-E313-9D4F-8CDF-C00848468228}" srcOrd="0" destOrd="0" parTransId="{4E5877BF-81C3-624F-964C-9E2B8F978F94}" sibTransId="{11F2D7B6-5EB5-314A-87D1-E989FF1B5F0D}"/>
    <dgm:cxn modelId="{309D2D04-7901-3540-A7F1-26858534EF54}" srcId="{941E1E01-E313-9D4F-8CDF-C00848468228}" destId="{02AC2541-2095-C145-8D6A-E218841F398D}" srcOrd="4" destOrd="0" parTransId="{F26561CD-C19D-0B4C-983B-43CC286EA50B}" sibTransId="{75A8416A-153F-D849-951A-2B2D8B9E0AC6}"/>
    <dgm:cxn modelId="{34FBCD57-D16F-C842-B266-18D44CAD9DEE}" type="presOf" srcId="{02AC2541-2095-C145-8D6A-E218841F398D}" destId="{9907CE2C-8C2F-E046-8FE0-6E702E185C43}" srcOrd="0" destOrd="0" presId="urn:microsoft.com/office/officeart/2005/8/layout/radial6"/>
    <dgm:cxn modelId="{75EAD044-4357-734C-A4B2-7F16C1597718}" type="presOf" srcId="{75196148-0277-2341-B0F7-5A4B93790DA4}" destId="{02BD0BF8-E316-F74B-BA6C-9AF6A764A9FE}" srcOrd="0" destOrd="0" presId="urn:microsoft.com/office/officeart/2005/8/layout/radial6"/>
    <dgm:cxn modelId="{8337E1E5-507B-4D42-803E-344D35DF4F02}" type="presOf" srcId="{C782F5E4-1E35-5543-9560-52EF425C0478}" destId="{84763DC5-1493-3B4B-B686-5F5F5ECBC31B}" srcOrd="0" destOrd="0" presId="urn:microsoft.com/office/officeart/2005/8/layout/radial6"/>
    <dgm:cxn modelId="{817389A9-698D-274F-BE31-9D11E842A90F}" srcId="{941E1E01-E313-9D4F-8CDF-C00848468228}" destId="{5BAB3BB0-26DF-8642-A1EA-1599775C6E1A}" srcOrd="0" destOrd="0" parTransId="{15371953-FA9D-DE4E-B309-31345D547FA2}" sibTransId="{CE848EA6-2391-E346-9A75-7D8B697ECA7A}"/>
    <dgm:cxn modelId="{B136AC56-256D-8E41-940F-71662EEF1934}" type="presOf" srcId="{EE8EDEF9-5013-3343-96DC-5565A1EDA2B7}" destId="{28CD261C-8104-4B4E-9599-024925DD97F4}" srcOrd="0" destOrd="0" presId="urn:microsoft.com/office/officeart/2005/8/layout/radial6"/>
    <dgm:cxn modelId="{BE1BEAAC-6258-F240-AE7E-D779139ACE3B}" type="presOf" srcId="{5BAB3BB0-26DF-8642-A1EA-1599775C6E1A}" destId="{1E21D108-FBB2-8344-9813-BC071ABFED09}" srcOrd="0" destOrd="0" presId="urn:microsoft.com/office/officeart/2005/8/layout/radial6"/>
    <dgm:cxn modelId="{5CAE18D3-596A-E64E-BED0-98BC49376353}" type="presOf" srcId="{D9080061-CC4A-CF4B-B208-5F980139F850}" destId="{5B612D9B-69FC-5C4F-8602-9CF6559C4EC7}" srcOrd="0" destOrd="0" presId="urn:microsoft.com/office/officeart/2005/8/layout/radial6"/>
    <dgm:cxn modelId="{B16E9437-FDBA-9348-89DC-96B2C0CAB691}" srcId="{941E1E01-E313-9D4F-8CDF-C00848468228}" destId="{D3BBC365-D9D1-4141-8F29-0B004EAA26AF}" srcOrd="2" destOrd="0" parTransId="{1EA72EC5-5C7F-1E4D-828C-B8EAEF834DF8}" sibTransId="{EE8EDEF9-5013-3343-96DC-5565A1EDA2B7}"/>
    <dgm:cxn modelId="{58220DDB-EB7B-8547-8D70-74C992622A77}" type="presOf" srcId="{D3BBC365-D9D1-4141-8F29-0B004EAA26AF}" destId="{594DD060-07C8-4B40-B1E5-8FC6B6776B55}" srcOrd="0" destOrd="0" presId="urn:microsoft.com/office/officeart/2005/8/layout/radial6"/>
    <dgm:cxn modelId="{AEE6110D-97A5-4C48-A4C1-08126A402FFB}" type="presOf" srcId="{941E1E01-E313-9D4F-8CDF-C00848468228}" destId="{E5373BE4-6C8D-B64F-A1D6-7CD198D7F463}" srcOrd="0" destOrd="0" presId="urn:microsoft.com/office/officeart/2005/8/layout/radial6"/>
    <dgm:cxn modelId="{DF04C753-3DC9-E343-BB25-8436A5761EA1}" type="presOf" srcId="{75A8416A-153F-D849-951A-2B2D8B9E0AC6}" destId="{1F2A96C6-323B-1D44-92E6-D842A2181AC5}" srcOrd="0" destOrd="0" presId="urn:microsoft.com/office/officeart/2005/8/layout/radial6"/>
    <dgm:cxn modelId="{21917420-E796-9C49-B53E-7F3FEA11FCD6}" srcId="{941E1E01-E313-9D4F-8CDF-C00848468228}" destId="{D85BB8B1-37AF-E642-BDF3-6798DD8F73CA}" srcOrd="1" destOrd="0" parTransId="{90BC3040-51DA-F74E-BF9F-F73CFCE7CADB}" sibTransId="{C782F5E4-1E35-5543-9560-52EF425C0478}"/>
    <dgm:cxn modelId="{F24C5805-D1F9-814E-A05A-E768CAE4E573}" type="presOf" srcId="{CE848EA6-2391-E346-9A75-7D8B697ECA7A}" destId="{44D453C3-BFAA-454F-A0E3-DD6C8CDAFC16}" srcOrd="0" destOrd="0" presId="urn:microsoft.com/office/officeart/2005/8/layout/radial6"/>
    <dgm:cxn modelId="{335F4639-29E5-8C4E-96C4-E7F581B4CB23}" type="presOf" srcId="{D85BB8B1-37AF-E642-BDF3-6798DD8F73CA}" destId="{7824E96F-4D74-B146-BAFE-A9E8051704DA}" srcOrd="0" destOrd="0" presId="urn:microsoft.com/office/officeart/2005/8/layout/radial6"/>
    <dgm:cxn modelId="{74522C59-94CB-6F4F-ACAA-682B21AC549F}" srcId="{941E1E01-E313-9D4F-8CDF-C00848468228}" destId="{D9080061-CC4A-CF4B-B208-5F980139F850}" srcOrd="3" destOrd="0" parTransId="{55770F21-B4C5-2647-9089-136D46841A2A}" sibTransId="{75196148-0277-2341-B0F7-5A4B93790DA4}"/>
    <dgm:cxn modelId="{56A86CAC-B2B1-6C41-B809-B75B859FBBFC}" type="presParOf" srcId="{500E1EDF-4BAA-B94D-A5A4-2CD926D73495}" destId="{E5373BE4-6C8D-B64F-A1D6-7CD198D7F463}" srcOrd="0" destOrd="0" presId="urn:microsoft.com/office/officeart/2005/8/layout/radial6"/>
    <dgm:cxn modelId="{8D63DDAE-189D-6A4B-AB6E-E063EC9A5AB2}" type="presParOf" srcId="{500E1EDF-4BAA-B94D-A5A4-2CD926D73495}" destId="{1E21D108-FBB2-8344-9813-BC071ABFED09}" srcOrd="1" destOrd="0" presId="urn:microsoft.com/office/officeart/2005/8/layout/radial6"/>
    <dgm:cxn modelId="{CD90C47C-AE4E-AA4C-92CE-A43A3EF1E2EA}" type="presParOf" srcId="{500E1EDF-4BAA-B94D-A5A4-2CD926D73495}" destId="{7B4AB210-BF02-7A48-B78B-3FA4426A6264}" srcOrd="2" destOrd="0" presId="urn:microsoft.com/office/officeart/2005/8/layout/radial6"/>
    <dgm:cxn modelId="{761A7B37-DE31-A649-A2B3-896CA2940C76}" type="presParOf" srcId="{500E1EDF-4BAA-B94D-A5A4-2CD926D73495}" destId="{44D453C3-BFAA-454F-A0E3-DD6C8CDAFC16}" srcOrd="3" destOrd="0" presId="urn:microsoft.com/office/officeart/2005/8/layout/radial6"/>
    <dgm:cxn modelId="{FC5F6B8A-5ED4-0747-81F1-34D7988FED76}" type="presParOf" srcId="{500E1EDF-4BAA-B94D-A5A4-2CD926D73495}" destId="{7824E96F-4D74-B146-BAFE-A9E8051704DA}" srcOrd="4" destOrd="0" presId="urn:microsoft.com/office/officeart/2005/8/layout/radial6"/>
    <dgm:cxn modelId="{EF4DB832-9ABC-0749-A0C6-E485130554B1}" type="presParOf" srcId="{500E1EDF-4BAA-B94D-A5A4-2CD926D73495}" destId="{0287717F-371E-4840-9FE3-33666466846B}" srcOrd="5" destOrd="0" presId="urn:microsoft.com/office/officeart/2005/8/layout/radial6"/>
    <dgm:cxn modelId="{A666FE18-E466-0446-8C85-BB70E83EF9DA}" type="presParOf" srcId="{500E1EDF-4BAA-B94D-A5A4-2CD926D73495}" destId="{84763DC5-1493-3B4B-B686-5F5F5ECBC31B}" srcOrd="6" destOrd="0" presId="urn:microsoft.com/office/officeart/2005/8/layout/radial6"/>
    <dgm:cxn modelId="{6C86AACF-BAD0-BF44-A515-2CA200D1CC78}" type="presParOf" srcId="{500E1EDF-4BAA-B94D-A5A4-2CD926D73495}" destId="{594DD060-07C8-4B40-B1E5-8FC6B6776B55}" srcOrd="7" destOrd="0" presId="urn:microsoft.com/office/officeart/2005/8/layout/radial6"/>
    <dgm:cxn modelId="{01453412-4889-4B4E-98BF-B6280DAA9676}" type="presParOf" srcId="{500E1EDF-4BAA-B94D-A5A4-2CD926D73495}" destId="{ACADDF52-75B1-D44D-9F72-E07219BEB64E}" srcOrd="8" destOrd="0" presId="urn:microsoft.com/office/officeart/2005/8/layout/radial6"/>
    <dgm:cxn modelId="{286A8E58-6538-4C47-8BF6-C24D7F3BC92C}" type="presParOf" srcId="{500E1EDF-4BAA-B94D-A5A4-2CD926D73495}" destId="{28CD261C-8104-4B4E-9599-024925DD97F4}" srcOrd="9" destOrd="0" presId="urn:microsoft.com/office/officeart/2005/8/layout/radial6"/>
    <dgm:cxn modelId="{840E77FC-2885-C041-A5C1-FF915B5B78B0}" type="presParOf" srcId="{500E1EDF-4BAA-B94D-A5A4-2CD926D73495}" destId="{5B612D9B-69FC-5C4F-8602-9CF6559C4EC7}" srcOrd="10" destOrd="0" presId="urn:microsoft.com/office/officeart/2005/8/layout/radial6"/>
    <dgm:cxn modelId="{C47692A5-524F-334D-B11C-1DE0B92176FB}" type="presParOf" srcId="{500E1EDF-4BAA-B94D-A5A4-2CD926D73495}" destId="{CB96BC28-BBEE-D943-8678-E5E649038163}" srcOrd="11" destOrd="0" presId="urn:microsoft.com/office/officeart/2005/8/layout/radial6"/>
    <dgm:cxn modelId="{3F0C227E-8EBF-F549-B32B-61C6715270B6}" type="presParOf" srcId="{500E1EDF-4BAA-B94D-A5A4-2CD926D73495}" destId="{02BD0BF8-E316-F74B-BA6C-9AF6A764A9FE}" srcOrd="12" destOrd="0" presId="urn:microsoft.com/office/officeart/2005/8/layout/radial6"/>
    <dgm:cxn modelId="{F3A85766-F0C1-0B42-93B8-D5518DCFE8D9}" type="presParOf" srcId="{500E1EDF-4BAA-B94D-A5A4-2CD926D73495}" destId="{9907CE2C-8C2F-E046-8FE0-6E702E185C43}" srcOrd="13" destOrd="0" presId="urn:microsoft.com/office/officeart/2005/8/layout/radial6"/>
    <dgm:cxn modelId="{584831BD-8383-6842-BC31-A00E3197BF87}" type="presParOf" srcId="{500E1EDF-4BAA-B94D-A5A4-2CD926D73495}" destId="{19A76F64-CEE1-4E4E-9E2A-6D68FB21CF7E}" srcOrd="14" destOrd="0" presId="urn:microsoft.com/office/officeart/2005/8/layout/radial6"/>
    <dgm:cxn modelId="{1D0720ED-D498-4C4F-924F-2F17EEE6B785}" type="presParOf" srcId="{500E1EDF-4BAA-B94D-A5A4-2CD926D73495}" destId="{1F2A96C6-323B-1D44-92E6-D842A2181AC5}" srcOrd="15" destOrd="0" presId="urn:microsoft.com/office/officeart/2005/8/layout/radial6"/>
  </dgm:cxnLst>
  <dgm:bg>
    <a:solidFill>
      <a:srgbClr val="FCD5B5"/>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B1C25B-BF2D-9346-BACC-A6D65C167476}" type="doc">
      <dgm:prSet loTypeId="urn:microsoft.com/office/officeart/2005/8/layout/cycle4" loCatId="" qsTypeId="urn:microsoft.com/office/officeart/2005/8/quickstyle/simple4" qsCatId="simple" csTypeId="urn:microsoft.com/office/officeart/2005/8/colors/accent1_2" csCatId="accent1" phldr="1"/>
      <dgm:spPr/>
      <dgm:t>
        <a:bodyPr/>
        <a:lstStyle/>
        <a:p>
          <a:endParaRPr lang="nl-NL"/>
        </a:p>
      </dgm:t>
    </dgm:pt>
    <dgm:pt modelId="{AA539BBC-F4CC-0A40-A1BA-C2C4713E4004}">
      <dgm:prSet phldrT="[Tekst]" custT="1"/>
      <dgm:spPr/>
      <dgm:t>
        <a:bodyPr/>
        <a:lstStyle/>
        <a:p>
          <a:r>
            <a:rPr lang="nl-NL" sz="1800" dirty="0" err="1" smtClean="0"/>
            <a:t>Compli-menten</a:t>
          </a:r>
          <a:endParaRPr lang="nl-NL" sz="1800" dirty="0"/>
        </a:p>
      </dgm:t>
    </dgm:pt>
    <dgm:pt modelId="{404376CB-5201-F243-996C-296596A9D1AB}" type="parTrans" cxnId="{1B047EE5-AF80-D244-A1C8-DE60FED9FC70}">
      <dgm:prSet/>
      <dgm:spPr/>
      <dgm:t>
        <a:bodyPr/>
        <a:lstStyle/>
        <a:p>
          <a:endParaRPr lang="nl-NL"/>
        </a:p>
      </dgm:t>
    </dgm:pt>
    <dgm:pt modelId="{F38BF3F1-CFE0-4347-9D29-29D66C460866}" type="sibTrans" cxnId="{1B047EE5-AF80-D244-A1C8-DE60FED9FC70}">
      <dgm:prSet/>
      <dgm:spPr/>
      <dgm:t>
        <a:bodyPr/>
        <a:lstStyle/>
        <a:p>
          <a:endParaRPr lang="nl-NL"/>
        </a:p>
      </dgm:t>
    </dgm:pt>
    <dgm:pt modelId="{5B20AEE2-DE60-BA49-B7FD-2F944E5E8898}">
      <dgm:prSet phldrT="[Tekst]" custT="1"/>
      <dgm:spPr/>
      <dgm:t>
        <a:bodyPr/>
        <a:lstStyle/>
        <a:p>
          <a:r>
            <a:rPr lang="nl-NL" sz="1200" dirty="0" smtClean="0"/>
            <a:t>Bestuur, activiteiten commissie (4x)</a:t>
          </a:r>
          <a:endParaRPr lang="nl-NL" sz="1200" dirty="0"/>
        </a:p>
      </dgm:t>
    </dgm:pt>
    <dgm:pt modelId="{34ED49B5-EACB-1843-BFFB-9100A56836B9}" type="parTrans" cxnId="{0283BE92-6DC1-FE4F-A6B5-AE66EE685EA1}">
      <dgm:prSet/>
      <dgm:spPr/>
      <dgm:t>
        <a:bodyPr/>
        <a:lstStyle/>
        <a:p>
          <a:endParaRPr lang="nl-NL"/>
        </a:p>
      </dgm:t>
    </dgm:pt>
    <dgm:pt modelId="{8EA5D818-C3EF-2446-9460-BA55D7ADEADA}" type="sibTrans" cxnId="{0283BE92-6DC1-FE4F-A6B5-AE66EE685EA1}">
      <dgm:prSet/>
      <dgm:spPr/>
      <dgm:t>
        <a:bodyPr/>
        <a:lstStyle/>
        <a:p>
          <a:endParaRPr lang="nl-NL"/>
        </a:p>
      </dgm:t>
    </dgm:pt>
    <dgm:pt modelId="{F69845C7-5FFF-4141-A525-CFE4A9C20CAC}">
      <dgm:prSet phldrT="[Tekst]" custT="1"/>
      <dgm:spPr/>
      <dgm:t>
        <a:bodyPr/>
        <a:lstStyle/>
        <a:p>
          <a:r>
            <a:rPr lang="nl-NL" sz="1800" dirty="0" err="1" smtClean="0"/>
            <a:t>Enquete</a:t>
          </a:r>
          <a:endParaRPr lang="nl-NL" sz="1800" dirty="0"/>
        </a:p>
      </dgm:t>
    </dgm:pt>
    <dgm:pt modelId="{4B93CBA6-8155-AC47-8922-442CC73A82FC}" type="parTrans" cxnId="{8C4062E0-1889-624A-82CC-60DA4D127B77}">
      <dgm:prSet/>
      <dgm:spPr/>
      <dgm:t>
        <a:bodyPr/>
        <a:lstStyle/>
        <a:p>
          <a:endParaRPr lang="nl-NL"/>
        </a:p>
      </dgm:t>
    </dgm:pt>
    <dgm:pt modelId="{637B2A1B-97B4-C645-8C00-C2DC734BDD52}" type="sibTrans" cxnId="{8C4062E0-1889-624A-82CC-60DA4D127B77}">
      <dgm:prSet/>
      <dgm:spPr/>
      <dgm:t>
        <a:bodyPr/>
        <a:lstStyle/>
        <a:p>
          <a:endParaRPr lang="nl-NL"/>
        </a:p>
      </dgm:t>
    </dgm:pt>
    <dgm:pt modelId="{D44A6943-2E29-0F4C-AB90-AD047BC67879}">
      <dgm:prSet phldrT="[Tekst]" custT="1"/>
      <dgm:spPr/>
      <dgm:t>
        <a:bodyPr/>
        <a:lstStyle/>
        <a:p>
          <a:r>
            <a:rPr lang="nl-NL" sz="1200" dirty="0" smtClean="0"/>
            <a:t>Blij met </a:t>
          </a:r>
          <a:r>
            <a:rPr lang="nl-NL" sz="1200" dirty="0" err="1" smtClean="0"/>
            <a:t>enquete</a:t>
          </a:r>
          <a:r>
            <a:rPr lang="nl-NL" sz="1200" dirty="0" smtClean="0"/>
            <a:t> (3x) </a:t>
          </a:r>
          <a:endParaRPr lang="nl-NL" sz="1200" dirty="0"/>
        </a:p>
      </dgm:t>
    </dgm:pt>
    <dgm:pt modelId="{8629ED87-39D0-2D4F-935C-CB3B022F516B}" type="parTrans" cxnId="{653E642B-FA35-B849-9EBA-4C39B0F8DC1A}">
      <dgm:prSet/>
      <dgm:spPr/>
      <dgm:t>
        <a:bodyPr/>
        <a:lstStyle/>
        <a:p>
          <a:endParaRPr lang="nl-NL"/>
        </a:p>
      </dgm:t>
    </dgm:pt>
    <dgm:pt modelId="{C20DC231-A43A-804C-BFFC-C8831DC7DF25}" type="sibTrans" cxnId="{653E642B-FA35-B849-9EBA-4C39B0F8DC1A}">
      <dgm:prSet/>
      <dgm:spPr/>
      <dgm:t>
        <a:bodyPr/>
        <a:lstStyle/>
        <a:p>
          <a:endParaRPr lang="nl-NL"/>
        </a:p>
      </dgm:t>
    </dgm:pt>
    <dgm:pt modelId="{4FC919C0-3E0B-0F49-B32A-EFA86A8AE193}">
      <dgm:prSet phldrT="[Tekst]" custT="1"/>
      <dgm:spPr/>
      <dgm:t>
        <a:bodyPr/>
        <a:lstStyle/>
        <a:p>
          <a:r>
            <a:rPr lang="nl-NL" sz="1800" dirty="0" err="1" smtClean="0"/>
            <a:t>Sietar</a:t>
          </a:r>
          <a:r>
            <a:rPr lang="nl-NL" sz="1800" dirty="0" smtClean="0"/>
            <a:t> NL</a:t>
          </a:r>
          <a:endParaRPr lang="nl-NL" sz="1800" dirty="0"/>
        </a:p>
      </dgm:t>
    </dgm:pt>
    <dgm:pt modelId="{4A2CDDEF-3FAC-CE4C-9BF0-C3FCBDD0155B}" type="parTrans" cxnId="{341B3BBF-C639-8940-ABF5-F474AE9FC6AB}">
      <dgm:prSet/>
      <dgm:spPr/>
      <dgm:t>
        <a:bodyPr/>
        <a:lstStyle/>
        <a:p>
          <a:endParaRPr lang="nl-NL"/>
        </a:p>
      </dgm:t>
    </dgm:pt>
    <dgm:pt modelId="{1C0DE962-8BE2-FB4E-AC1C-73040AE7EFBD}" type="sibTrans" cxnId="{341B3BBF-C639-8940-ABF5-F474AE9FC6AB}">
      <dgm:prSet/>
      <dgm:spPr/>
      <dgm:t>
        <a:bodyPr/>
        <a:lstStyle/>
        <a:p>
          <a:endParaRPr lang="nl-NL"/>
        </a:p>
      </dgm:t>
    </dgm:pt>
    <dgm:pt modelId="{CE5130E7-8104-DF49-A974-83A58653F74C}">
      <dgm:prSet phldrT="[Tekst]" custT="1"/>
      <dgm:spPr/>
      <dgm:t>
        <a:bodyPr/>
        <a:lstStyle/>
        <a:p>
          <a:r>
            <a:rPr lang="nl-NL" sz="1200" dirty="0" smtClean="0"/>
            <a:t>Heeft sterke formule om bijdrage te leveren aan maatschappelijk debat (1X)</a:t>
          </a:r>
          <a:endParaRPr lang="nl-NL" sz="1200" dirty="0"/>
        </a:p>
      </dgm:t>
    </dgm:pt>
    <dgm:pt modelId="{F7B03B10-E989-9244-A442-BB3F81183034}" type="parTrans" cxnId="{83F80CEA-2D09-E542-85E9-96873F33CB00}">
      <dgm:prSet/>
      <dgm:spPr/>
      <dgm:t>
        <a:bodyPr/>
        <a:lstStyle/>
        <a:p>
          <a:endParaRPr lang="nl-NL"/>
        </a:p>
      </dgm:t>
    </dgm:pt>
    <dgm:pt modelId="{4F3E3EBD-B052-7240-A5DC-767228902590}" type="sibTrans" cxnId="{83F80CEA-2D09-E542-85E9-96873F33CB00}">
      <dgm:prSet/>
      <dgm:spPr/>
      <dgm:t>
        <a:bodyPr/>
        <a:lstStyle/>
        <a:p>
          <a:endParaRPr lang="nl-NL"/>
        </a:p>
      </dgm:t>
    </dgm:pt>
    <dgm:pt modelId="{C4FA57A4-847A-1C48-B692-8EC74D3BC85B}">
      <dgm:prSet phldrT="[Tekst]" custT="1"/>
      <dgm:spPr/>
      <dgm:t>
        <a:bodyPr/>
        <a:lstStyle/>
        <a:p>
          <a:r>
            <a:rPr lang="nl-NL" sz="1800" dirty="0" err="1" smtClean="0"/>
            <a:t>Sietar</a:t>
          </a:r>
          <a:r>
            <a:rPr lang="nl-NL" sz="1800" dirty="0" smtClean="0"/>
            <a:t> EU</a:t>
          </a:r>
          <a:endParaRPr lang="nl-NL" sz="1800" dirty="0"/>
        </a:p>
      </dgm:t>
    </dgm:pt>
    <dgm:pt modelId="{EE98E0E7-7AEF-9340-84E0-C477BF859528}" type="parTrans" cxnId="{FF90828C-7ACA-B942-B645-302C2FF6BBF0}">
      <dgm:prSet/>
      <dgm:spPr/>
      <dgm:t>
        <a:bodyPr/>
        <a:lstStyle/>
        <a:p>
          <a:endParaRPr lang="nl-NL"/>
        </a:p>
      </dgm:t>
    </dgm:pt>
    <dgm:pt modelId="{9CEBC882-2BA6-0D40-AAEC-DE052581A836}" type="sibTrans" cxnId="{FF90828C-7ACA-B942-B645-302C2FF6BBF0}">
      <dgm:prSet/>
      <dgm:spPr/>
      <dgm:t>
        <a:bodyPr/>
        <a:lstStyle/>
        <a:p>
          <a:endParaRPr lang="nl-NL"/>
        </a:p>
      </dgm:t>
    </dgm:pt>
    <dgm:pt modelId="{4B5DFAAC-F23F-124C-9603-9ACB82A99FDA}">
      <dgm:prSet phldrT="[Tekst]" custT="1"/>
      <dgm:spPr/>
      <dgm:t>
        <a:bodyPr/>
        <a:lstStyle/>
        <a:p>
          <a:r>
            <a:rPr lang="nl-NL" sz="1200" dirty="0" smtClean="0"/>
            <a:t>Waardevolst van lidmaatschap SNL (1x)</a:t>
          </a:r>
          <a:endParaRPr lang="nl-NL" sz="1200" dirty="0"/>
        </a:p>
      </dgm:t>
    </dgm:pt>
    <dgm:pt modelId="{AC793CAD-07BC-EE47-8EE9-4E1AADBE00B4}" type="parTrans" cxnId="{5D99505C-1F10-0B45-9CEC-70B0E57C0EE6}">
      <dgm:prSet/>
      <dgm:spPr/>
      <dgm:t>
        <a:bodyPr/>
        <a:lstStyle/>
        <a:p>
          <a:endParaRPr lang="nl-NL"/>
        </a:p>
      </dgm:t>
    </dgm:pt>
    <dgm:pt modelId="{D10FED04-8A3A-774A-9000-5AF928790281}" type="sibTrans" cxnId="{5D99505C-1F10-0B45-9CEC-70B0E57C0EE6}">
      <dgm:prSet/>
      <dgm:spPr/>
      <dgm:t>
        <a:bodyPr/>
        <a:lstStyle/>
        <a:p>
          <a:endParaRPr lang="nl-NL"/>
        </a:p>
      </dgm:t>
    </dgm:pt>
    <dgm:pt modelId="{48BF417B-BF2C-5640-807A-D811CF191B09}">
      <dgm:prSet phldrT="[Tekst]" custT="1"/>
      <dgm:spPr/>
      <dgm:t>
        <a:bodyPr/>
        <a:lstStyle/>
        <a:p>
          <a:r>
            <a:rPr lang="nl-NL" sz="1200" dirty="0" smtClean="0"/>
            <a:t>Succes, dank, ga zo door (5x)</a:t>
          </a:r>
          <a:endParaRPr lang="nl-NL" sz="1200" dirty="0"/>
        </a:p>
      </dgm:t>
    </dgm:pt>
    <dgm:pt modelId="{FB021FF4-D68B-C949-8672-6FC9D71A1768}" type="parTrans" cxnId="{73723224-17E6-C842-9A78-9DB4340F4E37}">
      <dgm:prSet/>
      <dgm:spPr/>
      <dgm:t>
        <a:bodyPr/>
        <a:lstStyle/>
        <a:p>
          <a:endParaRPr lang="nl-NL"/>
        </a:p>
      </dgm:t>
    </dgm:pt>
    <dgm:pt modelId="{CCFB2DC8-0793-D042-9EE2-49AC06ECF153}" type="sibTrans" cxnId="{73723224-17E6-C842-9A78-9DB4340F4E37}">
      <dgm:prSet/>
      <dgm:spPr/>
      <dgm:t>
        <a:bodyPr/>
        <a:lstStyle/>
        <a:p>
          <a:endParaRPr lang="nl-NL"/>
        </a:p>
      </dgm:t>
    </dgm:pt>
    <dgm:pt modelId="{5CF5EBAB-E111-1D42-93BF-A77790E9EF90}">
      <dgm:prSet phldrT="[Tekst]" custT="1"/>
      <dgm:spPr/>
      <dgm:t>
        <a:bodyPr/>
        <a:lstStyle/>
        <a:p>
          <a:r>
            <a:rPr lang="nl-NL" sz="1200" dirty="0" smtClean="0"/>
            <a:t>Trots op lidmaatschap, mooie organisatie (3x)</a:t>
          </a:r>
          <a:endParaRPr lang="nl-NL" sz="1200" dirty="0"/>
        </a:p>
      </dgm:t>
    </dgm:pt>
    <dgm:pt modelId="{AEE8B4AA-9991-F840-AB0C-E46BBF466CF6}" type="parTrans" cxnId="{C1F729FC-77CF-3C47-94E7-52E59399AC8E}">
      <dgm:prSet/>
      <dgm:spPr/>
      <dgm:t>
        <a:bodyPr/>
        <a:lstStyle/>
        <a:p>
          <a:endParaRPr lang="nl-NL"/>
        </a:p>
      </dgm:t>
    </dgm:pt>
    <dgm:pt modelId="{E736E9D2-EB73-5549-840F-391B67D8F4D9}" type="sibTrans" cxnId="{C1F729FC-77CF-3C47-94E7-52E59399AC8E}">
      <dgm:prSet/>
      <dgm:spPr/>
      <dgm:t>
        <a:bodyPr/>
        <a:lstStyle/>
        <a:p>
          <a:endParaRPr lang="nl-NL"/>
        </a:p>
      </dgm:t>
    </dgm:pt>
    <dgm:pt modelId="{0DC321EC-4F28-8340-A8EE-76911B4DFD83}">
      <dgm:prSet phldrT="[Tekst]" custT="1"/>
      <dgm:spPr/>
      <dgm:t>
        <a:bodyPr/>
        <a:lstStyle/>
        <a:p>
          <a:r>
            <a:rPr lang="nl-NL" sz="1200" dirty="0" smtClean="0"/>
            <a:t>Succes met werkgroep (1x)</a:t>
          </a:r>
          <a:endParaRPr lang="nl-NL" sz="1200" dirty="0"/>
        </a:p>
      </dgm:t>
    </dgm:pt>
    <dgm:pt modelId="{D6D113A4-E0C7-B847-8249-703D6403964A}" type="parTrans" cxnId="{6357A38F-208E-184B-9FEE-980F6408D029}">
      <dgm:prSet/>
      <dgm:spPr/>
      <dgm:t>
        <a:bodyPr/>
        <a:lstStyle/>
        <a:p>
          <a:endParaRPr lang="nl-NL"/>
        </a:p>
      </dgm:t>
    </dgm:pt>
    <dgm:pt modelId="{AF9B4792-47C2-0442-9C14-191450F6FA3F}" type="sibTrans" cxnId="{6357A38F-208E-184B-9FEE-980F6408D029}">
      <dgm:prSet/>
      <dgm:spPr/>
      <dgm:t>
        <a:bodyPr/>
        <a:lstStyle/>
        <a:p>
          <a:endParaRPr lang="nl-NL"/>
        </a:p>
      </dgm:t>
    </dgm:pt>
    <dgm:pt modelId="{15D3F332-5AB7-7544-89A9-FEC0B9041D45}">
      <dgm:prSet phldrT="[Tekst]" custT="1"/>
      <dgm:spPr/>
      <dgm:t>
        <a:bodyPr/>
        <a:lstStyle/>
        <a:p>
          <a:r>
            <a:rPr lang="nl-NL" sz="1200" dirty="0" smtClean="0"/>
            <a:t>Nadelen: open vragen onvoldoende opening, geen vragen over SE (1x)</a:t>
          </a:r>
          <a:endParaRPr lang="nl-NL" sz="1200" dirty="0"/>
        </a:p>
      </dgm:t>
    </dgm:pt>
    <dgm:pt modelId="{15EA99F9-26BD-BD4B-9346-4A617D18E848}" type="parTrans" cxnId="{1BA728B9-5403-0E4B-9F21-37834912CC49}">
      <dgm:prSet/>
      <dgm:spPr/>
      <dgm:t>
        <a:bodyPr/>
        <a:lstStyle/>
        <a:p>
          <a:endParaRPr lang="nl-NL"/>
        </a:p>
      </dgm:t>
    </dgm:pt>
    <dgm:pt modelId="{97D49EFF-B09A-5C43-9895-FB539F3E7123}" type="sibTrans" cxnId="{1BA728B9-5403-0E4B-9F21-37834912CC49}">
      <dgm:prSet/>
      <dgm:spPr/>
      <dgm:t>
        <a:bodyPr/>
        <a:lstStyle/>
        <a:p>
          <a:endParaRPr lang="nl-NL"/>
        </a:p>
      </dgm:t>
    </dgm:pt>
    <dgm:pt modelId="{10189EE8-DB1F-864E-ADB2-B98BDCD37FC7}">
      <dgm:prSet phldrT="[Tekst]" custT="1"/>
      <dgm:spPr/>
      <dgm:t>
        <a:bodyPr/>
        <a:lstStyle/>
        <a:p>
          <a:r>
            <a:rPr lang="nl-NL" sz="1200" dirty="0" err="1" smtClean="0"/>
            <a:t>Sietar</a:t>
          </a:r>
          <a:r>
            <a:rPr lang="nl-NL" sz="1200" dirty="0" smtClean="0"/>
            <a:t> congres: meer diepgang, in NL? (2x)</a:t>
          </a:r>
          <a:endParaRPr lang="nl-NL" sz="1200" dirty="0"/>
        </a:p>
      </dgm:t>
    </dgm:pt>
    <dgm:pt modelId="{EE35A7BF-56C0-CA47-8B91-EEF37FD512F9}" type="parTrans" cxnId="{B29AE9B5-7E92-FE4E-9F91-995DCDDF8520}">
      <dgm:prSet/>
      <dgm:spPr/>
      <dgm:t>
        <a:bodyPr/>
        <a:lstStyle/>
        <a:p>
          <a:endParaRPr lang="nl-NL"/>
        </a:p>
      </dgm:t>
    </dgm:pt>
    <dgm:pt modelId="{E876E3BD-D080-C540-B582-D72D43A9F6BC}" type="sibTrans" cxnId="{B29AE9B5-7E92-FE4E-9F91-995DCDDF8520}">
      <dgm:prSet/>
      <dgm:spPr/>
      <dgm:t>
        <a:bodyPr/>
        <a:lstStyle/>
        <a:p>
          <a:endParaRPr lang="nl-NL"/>
        </a:p>
      </dgm:t>
    </dgm:pt>
    <dgm:pt modelId="{724DEFDA-15F8-EB45-98F5-C00BEA692157}">
      <dgm:prSet phldrT="[Tekst]"/>
      <dgm:spPr/>
      <dgm:t>
        <a:bodyPr/>
        <a:lstStyle/>
        <a:p>
          <a:endParaRPr lang="nl-NL" sz="900" dirty="0"/>
        </a:p>
      </dgm:t>
    </dgm:pt>
    <dgm:pt modelId="{0F9103BF-F714-C44E-9A00-BF60EE12083C}" type="parTrans" cxnId="{301FC8BF-8AE8-9F43-9526-C9EB0CA8269B}">
      <dgm:prSet/>
      <dgm:spPr/>
      <dgm:t>
        <a:bodyPr/>
        <a:lstStyle/>
        <a:p>
          <a:endParaRPr lang="nl-NL"/>
        </a:p>
      </dgm:t>
    </dgm:pt>
    <dgm:pt modelId="{3AC7C691-E78B-9A4F-A6E2-424554418C13}" type="sibTrans" cxnId="{301FC8BF-8AE8-9F43-9526-C9EB0CA8269B}">
      <dgm:prSet/>
      <dgm:spPr/>
      <dgm:t>
        <a:bodyPr/>
        <a:lstStyle/>
        <a:p>
          <a:endParaRPr lang="nl-NL"/>
        </a:p>
      </dgm:t>
    </dgm:pt>
    <dgm:pt modelId="{D8F26A0C-4241-4948-892D-A1253DC7A6A4}">
      <dgm:prSet phldrT="[Tekst]"/>
      <dgm:spPr/>
      <dgm:t>
        <a:bodyPr/>
        <a:lstStyle/>
        <a:p>
          <a:endParaRPr lang="nl-NL" sz="900" dirty="0"/>
        </a:p>
      </dgm:t>
    </dgm:pt>
    <dgm:pt modelId="{5990877D-FCCE-D741-821F-A9AC68084BE0}" type="parTrans" cxnId="{A65C523C-081D-064E-9008-6AA5BC826544}">
      <dgm:prSet/>
      <dgm:spPr/>
      <dgm:t>
        <a:bodyPr/>
        <a:lstStyle/>
        <a:p>
          <a:endParaRPr lang="nl-NL"/>
        </a:p>
      </dgm:t>
    </dgm:pt>
    <dgm:pt modelId="{9BAF8A10-04A6-BA4B-ACE5-915C9B749895}" type="sibTrans" cxnId="{A65C523C-081D-064E-9008-6AA5BC826544}">
      <dgm:prSet/>
      <dgm:spPr/>
      <dgm:t>
        <a:bodyPr/>
        <a:lstStyle/>
        <a:p>
          <a:endParaRPr lang="nl-NL"/>
        </a:p>
      </dgm:t>
    </dgm:pt>
    <dgm:pt modelId="{1E8B1EDC-8610-C540-BE5F-6113CA8D40B8}">
      <dgm:prSet phldrT="[Tekst]"/>
      <dgm:spPr/>
      <dgm:t>
        <a:bodyPr/>
        <a:lstStyle/>
        <a:p>
          <a:endParaRPr lang="nl-NL" sz="900" dirty="0"/>
        </a:p>
      </dgm:t>
    </dgm:pt>
    <dgm:pt modelId="{869F710D-811F-1540-BFFC-16812598DE24}" type="parTrans" cxnId="{3B8A3865-E080-5F4C-9772-D982FA80AF44}">
      <dgm:prSet/>
      <dgm:spPr/>
      <dgm:t>
        <a:bodyPr/>
        <a:lstStyle/>
        <a:p>
          <a:endParaRPr lang="nl-NL"/>
        </a:p>
      </dgm:t>
    </dgm:pt>
    <dgm:pt modelId="{5117C279-04DA-9A42-A8AE-AFA71CB1774E}" type="sibTrans" cxnId="{3B8A3865-E080-5F4C-9772-D982FA80AF44}">
      <dgm:prSet/>
      <dgm:spPr/>
      <dgm:t>
        <a:bodyPr/>
        <a:lstStyle/>
        <a:p>
          <a:endParaRPr lang="nl-NL"/>
        </a:p>
      </dgm:t>
    </dgm:pt>
    <dgm:pt modelId="{9B8C3E1F-CFB3-E14B-BFC6-F3905EBC4CDE}">
      <dgm:prSet phldrT="[Tekst]" custT="1"/>
      <dgm:spPr/>
      <dgm:t>
        <a:bodyPr/>
        <a:lstStyle/>
        <a:p>
          <a:r>
            <a:rPr lang="nl-NL" sz="1200" dirty="0" smtClean="0"/>
            <a:t>Teveel naar binnen gericht (1x)</a:t>
          </a:r>
          <a:endParaRPr lang="nl-NL" sz="1200" dirty="0"/>
        </a:p>
      </dgm:t>
    </dgm:pt>
    <dgm:pt modelId="{5BC029EC-8268-D849-9308-39EF2C007EC1}" type="parTrans" cxnId="{C32D03C0-5058-B045-BDA1-EE31412702C5}">
      <dgm:prSet/>
      <dgm:spPr/>
      <dgm:t>
        <a:bodyPr/>
        <a:lstStyle/>
        <a:p>
          <a:endParaRPr lang="nl-NL"/>
        </a:p>
      </dgm:t>
    </dgm:pt>
    <dgm:pt modelId="{A5D777DC-6CCC-FE49-B64D-A89F57C37731}" type="sibTrans" cxnId="{C32D03C0-5058-B045-BDA1-EE31412702C5}">
      <dgm:prSet/>
      <dgm:spPr/>
      <dgm:t>
        <a:bodyPr/>
        <a:lstStyle/>
        <a:p>
          <a:endParaRPr lang="nl-NL"/>
        </a:p>
      </dgm:t>
    </dgm:pt>
    <dgm:pt modelId="{55BA1F81-94E1-C045-B9E5-06CE3DBB7B53}">
      <dgm:prSet phldrT="[Tekst]" custT="1"/>
      <dgm:spPr/>
      <dgm:t>
        <a:bodyPr/>
        <a:lstStyle/>
        <a:p>
          <a:endParaRPr lang="nl-NL" sz="1200" dirty="0"/>
        </a:p>
      </dgm:t>
    </dgm:pt>
    <dgm:pt modelId="{6DBFF967-0721-BA40-8A28-6EDD3B363920}" type="parTrans" cxnId="{6FB9E323-0752-CB43-8F00-F6FF30A4998C}">
      <dgm:prSet/>
      <dgm:spPr/>
      <dgm:t>
        <a:bodyPr/>
        <a:lstStyle/>
        <a:p>
          <a:endParaRPr lang="nl-NL"/>
        </a:p>
      </dgm:t>
    </dgm:pt>
    <dgm:pt modelId="{24816965-2A20-3547-875D-8CE8EDBC1B0E}" type="sibTrans" cxnId="{6FB9E323-0752-CB43-8F00-F6FF30A4998C}">
      <dgm:prSet/>
      <dgm:spPr/>
      <dgm:t>
        <a:bodyPr/>
        <a:lstStyle/>
        <a:p>
          <a:endParaRPr lang="nl-NL"/>
        </a:p>
      </dgm:t>
    </dgm:pt>
    <dgm:pt modelId="{22E1E40F-4A7A-D543-AE65-AB09504D5ADC}">
      <dgm:prSet phldrT="[Tekst]" custT="1"/>
      <dgm:spPr/>
      <dgm:t>
        <a:bodyPr/>
        <a:lstStyle/>
        <a:p>
          <a:r>
            <a:rPr lang="nl-NL" sz="1200" dirty="0" smtClean="0"/>
            <a:t>Positie innemen naar buiten, nu te vrijblijvend (1x)</a:t>
          </a:r>
          <a:endParaRPr lang="nl-NL" sz="1200" dirty="0"/>
        </a:p>
      </dgm:t>
    </dgm:pt>
    <dgm:pt modelId="{649AD527-00DA-BA4A-AF7C-6DD73F10A437}" type="parTrans" cxnId="{5DF2B4A7-6B78-F64E-BCF8-13C0AD69AD04}">
      <dgm:prSet/>
      <dgm:spPr/>
      <dgm:t>
        <a:bodyPr/>
        <a:lstStyle/>
        <a:p>
          <a:endParaRPr lang="nl-NL"/>
        </a:p>
      </dgm:t>
    </dgm:pt>
    <dgm:pt modelId="{197FD460-69CE-5540-81D9-41E9757C4CC4}" type="sibTrans" cxnId="{5DF2B4A7-6B78-F64E-BCF8-13C0AD69AD04}">
      <dgm:prSet/>
      <dgm:spPr/>
      <dgm:t>
        <a:bodyPr/>
        <a:lstStyle/>
        <a:p>
          <a:endParaRPr lang="nl-NL"/>
        </a:p>
      </dgm:t>
    </dgm:pt>
    <dgm:pt modelId="{C3F11FCD-EB20-914B-9278-51D6BD15FEF1}">
      <dgm:prSet phldrT="[Tekst]" custT="1"/>
      <dgm:spPr/>
      <dgm:t>
        <a:bodyPr/>
        <a:lstStyle/>
        <a:p>
          <a:r>
            <a:rPr lang="nl-NL" sz="1200" dirty="0" smtClean="0"/>
            <a:t>Meer mensen betrekken uit andere vakgebieden (1X)</a:t>
          </a:r>
          <a:endParaRPr lang="nl-NL" sz="1200" dirty="0"/>
        </a:p>
      </dgm:t>
    </dgm:pt>
    <dgm:pt modelId="{96C42417-8B6F-D84D-B413-6E6840B95F5A}" type="parTrans" cxnId="{7DC20324-61FE-4C47-BE15-9E685097BC8F}">
      <dgm:prSet/>
      <dgm:spPr/>
      <dgm:t>
        <a:bodyPr/>
        <a:lstStyle/>
        <a:p>
          <a:endParaRPr lang="nl-NL"/>
        </a:p>
      </dgm:t>
    </dgm:pt>
    <dgm:pt modelId="{6CC71875-DAF5-C64F-81E1-936A0B8FE0A8}" type="sibTrans" cxnId="{7DC20324-61FE-4C47-BE15-9E685097BC8F}">
      <dgm:prSet/>
      <dgm:spPr/>
      <dgm:t>
        <a:bodyPr/>
        <a:lstStyle/>
        <a:p>
          <a:endParaRPr lang="nl-NL"/>
        </a:p>
      </dgm:t>
    </dgm:pt>
    <dgm:pt modelId="{AA803A0E-AB44-5F4D-BC60-98A8008E84E6}">
      <dgm:prSet phldrT="[Tekst]" custT="1"/>
      <dgm:spPr/>
      <dgm:t>
        <a:bodyPr/>
        <a:lstStyle/>
        <a:p>
          <a:r>
            <a:rPr lang="nl-NL" sz="1200" dirty="0" smtClean="0"/>
            <a:t>Ver blijven van certificering (1x)</a:t>
          </a:r>
          <a:endParaRPr lang="nl-NL" sz="1200" dirty="0"/>
        </a:p>
      </dgm:t>
    </dgm:pt>
    <dgm:pt modelId="{0A24C95D-BC19-B444-85E7-D580FDA10682}" type="parTrans" cxnId="{B95B2AE3-3D63-E944-A52A-525B1A3A1224}">
      <dgm:prSet/>
      <dgm:spPr/>
      <dgm:t>
        <a:bodyPr/>
        <a:lstStyle/>
        <a:p>
          <a:endParaRPr lang="nl-NL"/>
        </a:p>
      </dgm:t>
    </dgm:pt>
    <dgm:pt modelId="{7D1433CE-20EA-4F43-916D-4B2DD51DC1F2}" type="sibTrans" cxnId="{B95B2AE3-3D63-E944-A52A-525B1A3A1224}">
      <dgm:prSet/>
      <dgm:spPr/>
      <dgm:t>
        <a:bodyPr/>
        <a:lstStyle/>
        <a:p>
          <a:endParaRPr lang="nl-NL"/>
        </a:p>
      </dgm:t>
    </dgm:pt>
    <dgm:pt modelId="{974CDCEA-11AE-EA42-9946-4A63408D1867}">
      <dgm:prSet phldrT="[Tekst]" custT="1"/>
      <dgm:spPr/>
      <dgm:t>
        <a:bodyPr/>
        <a:lstStyle/>
        <a:p>
          <a:r>
            <a:rPr lang="nl-NL" sz="1200" dirty="0" smtClean="0"/>
            <a:t>Train de Trainer concept blijven toepassen (1x)</a:t>
          </a:r>
          <a:endParaRPr lang="nl-NL" sz="1200" dirty="0"/>
        </a:p>
      </dgm:t>
    </dgm:pt>
    <dgm:pt modelId="{70C572CA-C2BA-864F-9636-8EB6A0C4BB9A}" type="parTrans" cxnId="{78297A6E-50D5-A949-92E3-B1A17D240911}">
      <dgm:prSet/>
      <dgm:spPr/>
      <dgm:t>
        <a:bodyPr/>
        <a:lstStyle/>
        <a:p>
          <a:endParaRPr lang="nl-NL"/>
        </a:p>
      </dgm:t>
    </dgm:pt>
    <dgm:pt modelId="{B20F25C4-A322-4F41-AA51-A389531435CA}" type="sibTrans" cxnId="{78297A6E-50D5-A949-92E3-B1A17D240911}">
      <dgm:prSet/>
      <dgm:spPr/>
      <dgm:t>
        <a:bodyPr/>
        <a:lstStyle/>
        <a:p>
          <a:endParaRPr lang="nl-NL"/>
        </a:p>
      </dgm:t>
    </dgm:pt>
    <dgm:pt modelId="{DEEFC91A-8C6D-8E4C-B6BA-4143EF01A607}">
      <dgm:prSet phldrT="[Tekst]" custT="1"/>
      <dgm:spPr/>
      <dgm:t>
        <a:bodyPr/>
        <a:lstStyle/>
        <a:p>
          <a:endParaRPr lang="nl-NL" sz="1200" dirty="0"/>
        </a:p>
      </dgm:t>
    </dgm:pt>
    <dgm:pt modelId="{C0CFB499-8939-9641-9FDA-8E1A94EB8645}" type="parTrans" cxnId="{23583C5D-2D00-3244-AE3E-F5D5375C825A}">
      <dgm:prSet/>
      <dgm:spPr/>
      <dgm:t>
        <a:bodyPr/>
        <a:lstStyle/>
        <a:p>
          <a:endParaRPr lang="nl-NL"/>
        </a:p>
      </dgm:t>
    </dgm:pt>
    <dgm:pt modelId="{08BDBE19-8F94-1D45-9F46-23609058AA3C}" type="sibTrans" cxnId="{23583C5D-2D00-3244-AE3E-F5D5375C825A}">
      <dgm:prSet/>
      <dgm:spPr/>
      <dgm:t>
        <a:bodyPr/>
        <a:lstStyle/>
        <a:p>
          <a:endParaRPr lang="nl-NL"/>
        </a:p>
      </dgm:t>
    </dgm:pt>
    <dgm:pt modelId="{D1780A16-A5F5-C145-A5DA-579CC9061DDC}">
      <dgm:prSet phldrT="[Tekst]" custT="1"/>
      <dgm:spPr/>
      <dgm:t>
        <a:bodyPr/>
        <a:lstStyle/>
        <a:p>
          <a:r>
            <a:rPr lang="nl-NL" sz="1200" dirty="0" smtClean="0"/>
            <a:t>Lidmaatschap minder prijzig maken (1x)</a:t>
          </a:r>
          <a:endParaRPr lang="nl-NL" sz="1200" dirty="0"/>
        </a:p>
      </dgm:t>
    </dgm:pt>
    <dgm:pt modelId="{D5E5F195-7A87-EA4E-8794-3EC6444764BB}" type="parTrans" cxnId="{41A11138-874D-CD47-BA6F-EE2196882461}">
      <dgm:prSet/>
      <dgm:spPr/>
      <dgm:t>
        <a:bodyPr/>
        <a:lstStyle/>
        <a:p>
          <a:endParaRPr lang="nl-NL"/>
        </a:p>
      </dgm:t>
    </dgm:pt>
    <dgm:pt modelId="{0E1432EE-AE6A-C045-ABFE-DAF3F164B3F3}" type="sibTrans" cxnId="{41A11138-874D-CD47-BA6F-EE2196882461}">
      <dgm:prSet/>
      <dgm:spPr/>
      <dgm:t>
        <a:bodyPr/>
        <a:lstStyle/>
        <a:p>
          <a:endParaRPr lang="nl-NL"/>
        </a:p>
      </dgm:t>
    </dgm:pt>
    <dgm:pt modelId="{F9D7A5B2-971B-AC41-A5CB-530E74E3A2E8}">
      <dgm:prSet phldrT="[Tekst]" custT="1"/>
      <dgm:spPr/>
      <dgm:t>
        <a:bodyPr/>
        <a:lstStyle/>
        <a:p>
          <a:r>
            <a:rPr lang="nl-NL" sz="1200" dirty="0" smtClean="0"/>
            <a:t>Ander woord voor ‘</a:t>
          </a:r>
          <a:r>
            <a:rPr lang="nl-NL" sz="1200" dirty="0" err="1" smtClean="0"/>
            <a:t>interculturalist</a:t>
          </a:r>
          <a:r>
            <a:rPr lang="nl-NL" sz="1200" dirty="0" smtClean="0"/>
            <a:t>’(1x)</a:t>
          </a:r>
          <a:endParaRPr lang="nl-NL" sz="1200" dirty="0"/>
        </a:p>
      </dgm:t>
    </dgm:pt>
    <dgm:pt modelId="{DB11B7AD-B80D-EC4B-BDAC-245931430683}" type="parTrans" cxnId="{9B300973-F5BD-ED4B-A58A-C9F380077A8F}">
      <dgm:prSet/>
      <dgm:spPr/>
      <dgm:t>
        <a:bodyPr/>
        <a:lstStyle/>
        <a:p>
          <a:endParaRPr lang="nl-NL"/>
        </a:p>
      </dgm:t>
    </dgm:pt>
    <dgm:pt modelId="{AC0D3101-55D4-7044-85B4-BEFD71B5AE3E}" type="sibTrans" cxnId="{9B300973-F5BD-ED4B-A58A-C9F380077A8F}">
      <dgm:prSet/>
      <dgm:spPr/>
      <dgm:t>
        <a:bodyPr/>
        <a:lstStyle/>
        <a:p>
          <a:endParaRPr lang="nl-NL"/>
        </a:p>
      </dgm:t>
    </dgm:pt>
    <dgm:pt modelId="{1FB68BE9-E41A-6740-825B-355B997D1540}">
      <dgm:prSet phldrT="[Tekst]" custT="1"/>
      <dgm:spPr/>
      <dgm:t>
        <a:bodyPr/>
        <a:lstStyle/>
        <a:p>
          <a:endParaRPr lang="nl-NL" sz="1200" dirty="0"/>
        </a:p>
      </dgm:t>
    </dgm:pt>
    <dgm:pt modelId="{29FB66DE-B26A-074D-A49F-4ECD35BE71E2}" type="parTrans" cxnId="{20183CBD-5789-D646-92F7-D6C2B37E5CEB}">
      <dgm:prSet/>
      <dgm:spPr/>
      <dgm:t>
        <a:bodyPr/>
        <a:lstStyle/>
        <a:p>
          <a:endParaRPr lang="nl-NL"/>
        </a:p>
      </dgm:t>
    </dgm:pt>
    <dgm:pt modelId="{E3BF5E97-3729-0949-9FC8-4C88B0EE2685}" type="sibTrans" cxnId="{20183CBD-5789-D646-92F7-D6C2B37E5CEB}">
      <dgm:prSet/>
      <dgm:spPr/>
      <dgm:t>
        <a:bodyPr/>
        <a:lstStyle/>
        <a:p>
          <a:endParaRPr lang="nl-NL"/>
        </a:p>
      </dgm:t>
    </dgm:pt>
    <dgm:pt modelId="{A907FE0D-031B-6141-BBC9-CCC39E7839FA}">
      <dgm:prSet phldrT="[Tekst]" custT="1"/>
      <dgm:spPr/>
      <dgm:t>
        <a:bodyPr/>
        <a:lstStyle/>
        <a:p>
          <a:endParaRPr lang="nl-NL" sz="1200" dirty="0"/>
        </a:p>
      </dgm:t>
    </dgm:pt>
    <dgm:pt modelId="{4BF592A6-495D-A040-9DA6-7F3B37658B7B}" type="parTrans" cxnId="{3616052D-C0DE-614C-921D-BE1D8A7E5DDD}">
      <dgm:prSet/>
      <dgm:spPr/>
      <dgm:t>
        <a:bodyPr/>
        <a:lstStyle/>
        <a:p>
          <a:endParaRPr lang="nl-NL"/>
        </a:p>
      </dgm:t>
    </dgm:pt>
    <dgm:pt modelId="{9E8129A4-E6F4-D743-95E1-C25087C6E06B}" type="sibTrans" cxnId="{3616052D-C0DE-614C-921D-BE1D8A7E5DDD}">
      <dgm:prSet/>
      <dgm:spPr/>
      <dgm:t>
        <a:bodyPr/>
        <a:lstStyle/>
        <a:p>
          <a:endParaRPr lang="nl-NL"/>
        </a:p>
      </dgm:t>
    </dgm:pt>
    <dgm:pt modelId="{695F6717-5C91-4649-8777-5318CF65E7FA}">
      <dgm:prSet phldrT="[Tekst]" custT="1"/>
      <dgm:spPr/>
      <dgm:t>
        <a:bodyPr/>
        <a:lstStyle/>
        <a:p>
          <a:r>
            <a:rPr lang="nl-NL" sz="1200" dirty="0" smtClean="0"/>
            <a:t>Nadeel dat bijeenkomsten m.n. in noorden plaatsvinden </a:t>
          </a:r>
          <a:endParaRPr lang="nl-NL" sz="1200" dirty="0"/>
        </a:p>
      </dgm:t>
    </dgm:pt>
    <dgm:pt modelId="{225AFB4F-D537-A142-9BC5-24576F5DB724}" type="parTrans" cxnId="{E2AA3400-7519-FF4A-8F96-8D66B37A3E3A}">
      <dgm:prSet/>
      <dgm:spPr/>
      <dgm:t>
        <a:bodyPr/>
        <a:lstStyle/>
        <a:p>
          <a:endParaRPr lang="nl-NL"/>
        </a:p>
      </dgm:t>
    </dgm:pt>
    <dgm:pt modelId="{1CA03D28-4C57-7948-ADF5-5DF0B5A867D2}" type="sibTrans" cxnId="{E2AA3400-7519-FF4A-8F96-8D66B37A3E3A}">
      <dgm:prSet/>
      <dgm:spPr/>
      <dgm:t>
        <a:bodyPr/>
        <a:lstStyle/>
        <a:p>
          <a:endParaRPr lang="nl-NL"/>
        </a:p>
      </dgm:t>
    </dgm:pt>
    <dgm:pt modelId="{8E9BD2DF-1B56-6A48-AEC9-F8367965B1FA}" type="pres">
      <dgm:prSet presAssocID="{37B1C25B-BF2D-9346-BACC-A6D65C167476}" presName="cycleMatrixDiagram" presStyleCnt="0">
        <dgm:presLayoutVars>
          <dgm:chMax val="1"/>
          <dgm:dir/>
          <dgm:animLvl val="lvl"/>
          <dgm:resizeHandles val="exact"/>
        </dgm:presLayoutVars>
      </dgm:prSet>
      <dgm:spPr/>
      <dgm:t>
        <a:bodyPr/>
        <a:lstStyle/>
        <a:p>
          <a:endParaRPr lang="nl-NL"/>
        </a:p>
      </dgm:t>
    </dgm:pt>
    <dgm:pt modelId="{98993B74-BB0C-1E46-93E0-C7D078D3FAE8}" type="pres">
      <dgm:prSet presAssocID="{37B1C25B-BF2D-9346-BACC-A6D65C167476}" presName="children" presStyleCnt="0"/>
      <dgm:spPr/>
    </dgm:pt>
    <dgm:pt modelId="{3DBC6654-6F8B-3E44-8591-3F8271F066D2}" type="pres">
      <dgm:prSet presAssocID="{37B1C25B-BF2D-9346-BACC-A6D65C167476}" presName="child1group" presStyleCnt="0"/>
      <dgm:spPr/>
    </dgm:pt>
    <dgm:pt modelId="{0F0F9ACB-3993-7D4E-9B4A-080D8B1ADA8D}" type="pres">
      <dgm:prSet presAssocID="{37B1C25B-BF2D-9346-BACC-A6D65C167476}" presName="child1" presStyleLbl="bgAcc1" presStyleIdx="0" presStyleCnt="4" custScaleX="186757" custScaleY="110994" custLinFactNeighborX="-23959" custLinFactNeighborY="26982"/>
      <dgm:spPr/>
      <dgm:t>
        <a:bodyPr/>
        <a:lstStyle/>
        <a:p>
          <a:endParaRPr lang="nl-NL"/>
        </a:p>
      </dgm:t>
    </dgm:pt>
    <dgm:pt modelId="{7D93791D-BFDF-CA43-A390-CAB3517A3E3A}" type="pres">
      <dgm:prSet presAssocID="{37B1C25B-BF2D-9346-BACC-A6D65C167476}" presName="child1Text" presStyleLbl="bgAcc1" presStyleIdx="0" presStyleCnt="4">
        <dgm:presLayoutVars>
          <dgm:bulletEnabled val="1"/>
        </dgm:presLayoutVars>
      </dgm:prSet>
      <dgm:spPr/>
      <dgm:t>
        <a:bodyPr/>
        <a:lstStyle/>
        <a:p>
          <a:endParaRPr lang="nl-NL"/>
        </a:p>
      </dgm:t>
    </dgm:pt>
    <dgm:pt modelId="{E5161599-E79F-A54C-88E4-454551FBD6B6}" type="pres">
      <dgm:prSet presAssocID="{37B1C25B-BF2D-9346-BACC-A6D65C167476}" presName="child2group" presStyleCnt="0"/>
      <dgm:spPr/>
    </dgm:pt>
    <dgm:pt modelId="{A33E8325-8350-1347-A96C-2ABC72069B9C}" type="pres">
      <dgm:prSet presAssocID="{37B1C25B-BF2D-9346-BACC-A6D65C167476}" presName="child2" presStyleLbl="bgAcc1" presStyleIdx="1" presStyleCnt="4" custScaleX="163846" custLinFactNeighborX="10071" custLinFactNeighborY="21484"/>
      <dgm:spPr/>
      <dgm:t>
        <a:bodyPr/>
        <a:lstStyle/>
        <a:p>
          <a:endParaRPr lang="nl-NL"/>
        </a:p>
      </dgm:t>
    </dgm:pt>
    <dgm:pt modelId="{F553BA6D-EA9C-194B-ACD3-D7101B40CC3B}" type="pres">
      <dgm:prSet presAssocID="{37B1C25B-BF2D-9346-BACC-A6D65C167476}" presName="child2Text" presStyleLbl="bgAcc1" presStyleIdx="1" presStyleCnt="4">
        <dgm:presLayoutVars>
          <dgm:bulletEnabled val="1"/>
        </dgm:presLayoutVars>
      </dgm:prSet>
      <dgm:spPr/>
      <dgm:t>
        <a:bodyPr/>
        <a:lstStyle/>
        <a:p>
          <a:endParaRPr lang="nl-NL"/>
        </a:p>
      </dgm:t>
    </dgm:pt>
    <dgm:pt modelId="{11F63901-78ED-6849-9B44-8F8425BD966B}" type="pres">
      <dgm:prSet presAssocID="{37B1C25B-BF2D-9346-BACC-A6D65C167476}" presName="child3group" presStyleCnt="0"/>
      <dgm:spPr/>
    </dgm:pt>
    <dgm:pt modelId="{F0C73B64-3BA1-B948-85DC-B87D58395F80}" type="pres">
      <dgm:prSet presAssocID="{37B1C25B-BF2D-9346-BACC-A6D65C167476}" presName="child3" presStyleLbl="bgAcc1" presStyleIdx="2" presStyleCnt="4" custScaleX="175781" custScaleY="363033" custLinFactNeighborX="46156" custLinFactNeighborY="23821"/>
      <dgm:spPr/>
      <dgm:t>
        <a:bodyPr/>
        <a:lstStyle/>
        <a:p>
          <a:endParaRPr lang="nl-NL"/>
        </a:p>
      </dgm:t>
    </dgm:pt>
    <dgm:pt modelId="{55F7B158-C959-F746-AC6F-07747C649CC7}" type="pres">
      <dgm:prSet presAssocID="{37B1C25B-BF2D-9346-BACC-A6D65C167476}" presName="child3Text" presStyleLbl="bgAcc1" presStyleIdx="2" presStyleCnt="4">
        <dgm:presLayoutVars>
          <dgm:bulletEnabled val="1"/>
        </dgm:presLayoutVars>
      </dgm:prSet>
      <dgm:spPr/>
      <dgm:t>
        <a:bodyPr/>
        <a:lstStyle/>
        <a:p>
          <a:endParaRPr lang="nl-NL"/>
        </a:p>
      </dgm:t>
    </dgm:pt>
    <dgm:pt modelId="{F834B0DD-5E2A-F748-A41E-5572F89DAFA9}" type="pres">
      <dgm:prSet presAssocID="{37B1C25B-BF2D-9346-BACC-A6D65C167476}" presName="child4group" presStyleCnt="0"/>
      <dgm:spPr/>
    </dgm:pt>
    <dgm:pt modelId="{2EA9AADF-559B-2449-BE65-579E69C811BA}" type="pres">
      <dgm:prSet presAssocID="{37B1C25B-BF2D-9346-BACC-A6D65C167476}" presName="child4" presStyleLbl="bgAcc1" presStyleIdx="3" presStyleCnt="4" custScaleX="148736" custLinFactNeighborX="-36507" custLinFactNeighborY="18536"/>
      <dgm:spPr/>
      <dgm:t>
        <a:bodyPr/>
        <a:lstStyle/>
        <a:p>
          <a:endParaRPr lang="nl-NL"/>
        </a:p>
      </dgm:t>
    </dgm:pt>
    <dgm:pt modelId="{CB0DE566-8243-1145-9280-22369F0F757F}" type="pres">
      <dgm:prSet presAssocID="{37B1C25B-BF2D-9346-BACC-A6D65C167476}" presName="child4Text" presStyleLbl="bgAcc1" presStyleIdx="3" presStyleCnt="4">
        <dgm:presLayoutVars>
          <dgm:bulletEnabled val="1"/>
        </dgm:presLayoutVars>
      </dgm:prSet>
      <dgm:spPr/>
      <dgm:t>
        <a:bodyPr/>
        <a:lstStyle/>
        <a:p>
          <a:endParaRPr lang="nl-NL"/>
        </a:p>
      </dgm:t>
    </dgm:pt>
    <dgm:pt modelId="{ADBB84BD-DBAE-C546-B912-2DB740D00B64}" type="pres">
      <dgm:prSet presAssocID="{37B1C25B-BF2D-9346-BACC-A6D65C167476}" presName="childPlaceholder" presStyleCnt="0"/>
      <dgm:spPr/>
    </dgm:pt>
    <dgm:pt modelId="{8911A535-D040-C845-9D09-20B063905281}" type="pres">
      <dgm:prSet presAssocID="{37B1C25B-BF2D-9346-BACC-A6D65C167476}" presName="circle" presStyleCnt="0"/>
      <dgm:spPr/>
    </dgm:pt>
    <dgm:pt modelId="{C1AB6F64-2532-544C-BBE5-570EEF74638D}" type="pres">
      <dgm:prSet presAssocID="{37B1C25B-BF2D-9346-BACC-A6D65C167476}" presName="quadrant1" presStyleLbl="node1" presStyleIdx="0" presStyleCnt="4">
        <dgm:presLayoutVars>
          <dgm:chMax val="1"/>
          <dgm:bulletEnabled val="1"/>
        </dgm:presLayoutVars>
      </dgm:prSet>
      <dgm:spPr/>
      <dgm:t>
        <a:bodyPr/>
        <a:lstStyle/>
        <a:p>
          <a:endParaRPr lang="nl-NL"/>
        </a:p>
      </dgm:t>
    </dgm:pt>
    <dgm:pt modelId="{137E0A45-2BF8-DF42-8271-F46A1FAB070E}" type="pres">
      <dgm:prSet presAssocID="{37B1C25B-BF2D-9346-BACC-A6D65C167476}" presName="quadrant2" presStyleLbl="node1" presStyleIdx="1" presStyleCnt="4">
        <dgm:presLayoutVars>
          <dgm:chMax val="1"/>
          <dgm:bulletEnabled val="1"/>
        </dgm:presLayoutVars>
      </dgm:prSet>
      <dgm:spPr/>
      <dgm:t>
        <a:bodyPr/>
        <a:lstStyle/>
        <a:p>
          <a:endParaRPr lang="nl-NL"/>
        </a:p>
      </dgm:t>
    </dgm:pt>
    <dgm:pt modelId="{27917F36-7544-664B-B64F-C38BCFA71004}" type="pres">
      <dgm:prSet presAssocID="{37B1C25B-BF2D-9346-BACC-A6D65C167476}" presName="quadrant3" presStyleLbl="node1" presStyleIdx="2" presStyleCnt="4">
        <dgm:presLayoutVars>
          <dgm:chMax val="1"/>
          <dgm:bulletEnabled val="1"/>
        </dgm:presLayoutVars>
      </dgm:prSet>
      <dgm:spPr/>
      <dgm:t>
        <a:bodyPr/>
        <a:lstStyle/>
        <a:p>
          <a:endParaRPr lang="nl-NL"/>
        </a:p>
      </dgm:t>
    </dgm:pt>
    <dgm:pt modelId="{F5404538-CABB-8140-BE24-E456E0E184E0}" type="pres">
      <dgm:prSet presAssocID="{37B1C25B-BF2D-9346-BACC-A6D65C167476}" presName="quadrant4" presStyleLbl="node1" presStyleIdx="3" presStyleCnt="4">
        <dgm:presLayoutVars>
          <dgm:chMax val="1"/>
          <dgm:bulletEnabled val="1"/>
        </dgm:presLayoutVars>
      </dgm:prSet>
      <dgm:spPr/>
      <dgm:t>
        <a:bodyPr/>
        <a:lstStyle/>
        <a:p>
          <a:endParaRPr lang="nl-NL"/>
        </a:p>
      </dgm:t>
    </dgm:pt>
    <dgm:pt modelId="{D50589ED-1391-2F42-8848-B370EE3FFEFC}" type="pres">
      <dgm:prSet presAssocID="{37B1C25B-BF2D-9346-BACC-A6D65C167476}" presName="quadrantPlaceholder" presStyleCnt="0"/>
      <dgm:spPr/>
    </dgm:pt>
    <dgm:pt modelId="{432A703A-17AE-AD47-A913-0135BDD7B9ED}" type="pres">
      <dgm:prSet presAssocID="{37B1C25B-BF2D-9346-BACC-A6D65C167476}" presName="center1" presStyleLbl="fgShp" presStyleIdx="0" presStyleCnt="2"/>
      <dgm:spPr/>
    </dgm:pt>
    <dgm:pt modelId="{2AF79BA4-456E-BF46-AC39-5D2B3F5DF278}" type="pres">
      <dgm:prSet presAssocID="{37B1C25B-BF2D-9346-BACC-A6D65C167476}" presName="center2" presStyleLbl="fgShp" presStyleIdx="1" presStyleCnt="2"/>
      <dgm:spPr/>
    </dgm:pt>
  </dgm:ptLst>
  <dgm:cxnLst>
    <dgm:cxn modelId="{6981D063-3543-AB4E-A1BC-757841FA8C47}" type="presOf" srcId="{9B8C3E1F-CFB3-E14B-BFC6-F3905EBC4CDE}" destId="{55F7B158-C959-F746-AC6F-07747C649CC7}" srcOrd="1" destOrd="1" presId="urn:microsoft.com/office/officeart/2005/8/layout/cycle4"/>
    <dgm:cxn modelId="{8C4062E0-1889-624A-82CC-60DA4D127B77}" srcId="{37B1C25B-BF2D-9346-BACC-A6D65C167476}" destId="{F69845C7-5FFF-4141-A525-CFE4A9C20CAC}" srcOrd="1" destOrd="0" parTransId="{4B93CBA6-8155-AC47-8922-442CC73A82FC}" sibTransId="{637B2A1B-97B4-C645-8C00-C2DC734BDD52}"/>
    <dgm:cxn modelId="{10BFCAF8-777E-1B47-86D4-0D087F150AE5}" type="presOf" srcId="{5CF5EBAB-E111-1D42-93BF-A77790E9EF90}" destId="{0F0F9ACB-3993-7D4E-9B4A-080D8B1ADA8D}" srcOrd="0" destOrd="2" presId="urn:microsoft.com/office/officeart/2005/8/layout/cycle4"/>
    <dgm:cxn modelId="{8A0590B3-AA29-C045-A545-57A42428377A}" type="presOf" srcId="{4B5DFAAC-F23F-124C-9603-9ACB82A99FDA}" destId="{2EA9AADF-559B-2449-BE65-579E69C811BA}" srcOrd="0" destOrd="0" presId="urn:microsoft.com/office/officeart/2005/8/layout/cycle4"/>
    <dgm:cxn modelId="{9B300973-F5BD-ED4B-A58A-C9F380077A8F}" srcId="{4FC919C0-3E0B-0F49-B32A-EFA86A8AE193}" destId="{F9D7A5B2-971B-AC41-A5CB-530E74E3A2E8}" srcOrd="7" destOrd="0" parTransId="{DB11B7AD-B80D-EC4B-BDAC-245931430683}" sibTransId="{AC0D3101-55D4-7044-85B4-BEFD71B5AE3E}"/>
    <dgm:cxn modelId="{1D6831B5-A7C4-CF40-B49B-A5C421AE7F28}" type="presOf" srcId="{CE5130E7-8104-DF49-A974-83A58653F74C}" destId="{55F7B158-C959-F746-AC6F-07747C649CC7}" srcOrd="1" destOrd="0" presId="urn:microsoft.com/office/officeart/2005/8/layout/cycle4"/>
    <dgm:cxn modelId="{DC5B2A60-5923-5844-BBBE-75019D2ECA43}" type="presOf" srcId="{55BA1F81-94E1-C045-B9E5-06CE3DBB7B53}" destId="{F0C73B64-3BA1-B948-85DC-B87D58395F80}" srcOrd="0" destOrd="12" presId="urn:microsoft.com/office/officeart/2005/8/layout/cycle4"/>
    <dgm:cxn modelId="{6FB9E323-0752-CB43-8F00-F6FF30A4998C}" srcId="{4FC919C0-3E0B-0F49-B32A-EFA86A8AE193}" destId="{55BA1F81-94E1-C045-B9E5-06CE3DBB7B53}" srcOrd="12" destOrd="0" parTransId="{6DBFF967-0721-BA40-8A28-6EDD3B363920}" sibTransId="{24816965-2A20-3547-875D-8CE8EDBC1B0E}"/>
    <dgm:cxn modelId="{C9956F2F-A2A5-D848-958B-827DF6A653BC}" type="presOf" srcId="{9B8C3E1F-CFB3-E14B-BFC6-F3905EBC4CDE}" destId="{F0C73B64-3BA1-B948-85DC-B87D58395F80}" srcOrd="0" destOrd="1" presId="urn:microsoft.com/office/officeart/2005/8/layout/cycle4"/>
    <dgm:cxn modelId="{A0B1EFD6-9E09-DA45-9DF5-279F1FE52508}" type="presOf" srcId="{0DC321EC-4F28-8340-A8EE-76911B4DFD83}" destId="{A33E8325-8350-1347-A96C-2ABC72069B9C}" srcOrd="0" destOrd="1" presId="urn:microsoft.com/office/officeart/2005/8/layout/cycle4"/>
    <dgm:cxn modelId="{341B3BBF-C639-8940-ABF5-F474AE9FC6AB}" srcId="{37B1C25B-BF2D-9346-BACC-A6D65C167476}" destId="{4FC919C0-3E0B-0F49-B32A-EFA86A8AE193}" srcOrd="2" destOrd="0" parTransId="{4A2CDDEF-3FAC-CE4C-9BF0-C3FCBDD0155B}" sibTransId="{1C0DE962-8BE2-FB4E-AC1C-73040AE7EFBD}"/>
    <dgm:cxn modelId="{BF8CE6D9-F624-0A49-A67C-B326B8755113}" type="presOf" srcId="{F9D7A5B2-971B-AC41-A5CB-530E74E3A2E8}" destId="{F0C73B64-3BA1-B948-85DC-B87D58395F80}" srcOrd="0" destOrd="7" presId="urn:microsoft.com/office/officeart/2005/8/layout/cycle4"/>
    <dgm:cxn modelId="{3B8A3865-E080-5F4C-9772-D982FA80AF44}" srcId="{4FC919C0-3E0B-0F49-B32A-EFA86A8AE193}" destId="{1E8B1EDC-8610-C540-BE5F-6113CA8D40B8}" srcOrd="13" destOrd="0" parTransId="{869F710D-811F-1540-BFFC-16812598DE24}" sibTransId="{5117C279-04DA-9A42-A8AE-AFA71CB1774E}"/>
    <dgm:cxn modelId="{C18AB96E-21E4-744B-AE09-37C1F94E37B6}" type="presOf" srcId="{10189EE8-DB1F-864E-ADB2-B98BDCD37FC7}" destId="{2EA9AADF-559B-2449-BE65-579E69C811BA}" srcOrd="0" destOrd="1" presId="urn:microsoft.com/office/officeart/2005/8/layout/cycle4"/>
    <dgm:cxn modelId="{CC93561D-CD24-7E44-A017-D6B33C6E1FD7}" type="presOf" srcId="{F69845C7-5FFF-4141-A525-CFE4A9C20CAC}" destId="{137E0A45-2BF8-DF42-8271-F46A1FAB070E}" srcOrd="0" destOrd="0" presId="urn:microsoft.com/office/officeart/2005/8/layout/cycle4"/>
    <dgm:cxn modelId="{75EC5D13-93CF-B241-921D-0BABA53AF698}" type="presOf" srcId="{AA803A0E-AB44-5F4D-BC60-98A8008E84E6}" destId="{F0C73B64-3BA1-B948-85DC-B87D58395F80}" srcOrd="0" destOrd="4" presId="urn:microsoft.com/office/officeart/2005/8/layout/cycle4"/>
    <dgm:cxn modelId="{BB026A57-F173-234E-B59D-E9B19D686145}" type="presOf" srcId="{55BA1F81-94E1-C045-B9E5-06CE3DBB7B53}" destId="{55F7B158-C959-F746-AC6F-07747C649CC7}" srcOrd="1" destOrd="12" presId="urn:microsoft.com/office/officeart/2005/8/layout/cycle4"/>
    <dgm:cxn modelId="{0B1B9599-EADC-8047-A50B-91C7867AC327}" type="presOf" srcId="{5CF5EBAB-E111-1D42-93BF-A77790E9EF90}" destId="{7D93791D-BFDF-CA43-A390-CAB3517A3E3A}" srcOrd="1" destOrd="2" presId="urn:microsoft.com/office/officeart/2005/8/layout/cycle4"/>
    <dgm:cxn modelId="{41A11138-874D-CD47-BA6F-EE2196882461}" srcId="{4FC919C0-3E0B-0F49-B32A-EFA86A8AE193}" destId="{D1780A16-A5F5-C145-A5DA-579CC9061DDC}" srcOrd="6" destOrd="0" parTransId="{D5E5F195-7A87-EA4E-8794-3EC6444764BB}" sibTransId="{0E1432EE-AE6A-C045-ABFE-DAF3F164B3F3}"/>
    <dgm:cxn modelId="{0381C86B-A8CC-0948-A050-75B26B19BFB1}" type="presOf" srcId="{5B20AEE2-DE60-BA49-B7FD-2F944E5E8898}" destId="{7D93791D-BFDF-CA43-A390-CAB3517A3E3A}" srcOrd="1" destOrd="0" presId="urn:microsoft.com/office/officeart/2005/8/layout/cycle4"/>
    <dgm:cxn modelId="{6357A38F-208E-184B-9FEE-980F6408D029}" srcId="{F69845C7-5FFF-4141-A525-CFE4A9C20CAC}" destId="{0DC321EC-4F28-8340-A8EE-76911B4DFD83}" srcOrd="1" destOrd="0" parTransId="{D6D113A4-E0C7-B847-8249-703D6403964A}" sibTransId="{AF9B4792-47C2-0442-9C14-191450F6FA3F}"/>
    <dgm:cxn modelId="{D9182BFB-BA89-6A45-9890-BFD9AFDA3D6E}" type="presOf" srcId="{724DEFDA-15F8-EB45-98F5-C00BEA692157}" destId="{F0C73B64-3BA1-B948-85DC-B87D58395F80}" srcOrd="0" destOrd="15" presId="urn:microsoft.com/office/officeart/2005/8/layout/cycle4"/>
    <dgm:cxn modelId="{1D4ADDEE-1673-5B40-BB90-46E440E3A909}" type="presOf" srcId="{1E8B1EDC-8610-C540-BE5F-6113CA8D40B8}" destId="{55F7B158-C959-F746-AC6F-07747C649CC7}" srcOrd="1" destOrd="13" presId="urn:microsoft.com/office/officeart/2005/8/layout/cycle4"/>
    <dgm:cxn modelId="{83F80CEA-2D09-E542-85E9-96873F33CB00}" srcId="{4FC919C0-3E0B-0F49-B32A-EFA86A8AE193}" destId="{CE5130E7-8104-DF49-A974-83A58653F74C}" srcOrd="0" destOrd="0" parTransId="{F7B03B10-E989-9244-A442-BB3F81183034}" sibTransId="{4F3E3EBD-B052-7240-A5DC-767228902590}"/>
    <dgm:cxn modelId="{99064CD7-F6A9-AE45-9475-DB46A3AD13CD}" type="presOf" srcId="{695F6717-5C91-4649-8777-5318CF65E7FA}" destId="{55F7B158-C959-F746-AC6F-07747C649CC7}" srcOrd="1" destOrd="8" presId="urn:microsoft.com/office/officeart/2005/8/layout/cycle4"/>
    <dgm:cxn modelId="{EBD98DF9-17BE-DF4A-83F8-7A16601A2E5D}" type="presOf" srcId="{695F6717-5C91-4649-8777-5318CF65E7FA}" destId="{F0C73B64-3BA1-B948-85DC-B87D58395F80}" srcOrd="0" destOrd="8" presId="urn:microsoft.com/office/officeart/2005/8/layout/cycle4"/>
    <dgm:cxn modelId="{5BCD9D45-8333-B54A-B637-124CB8D71B00}" type="presOf" srcId="{0DC321EC-4F28-8340-A8EE-76911B4DFD83}" destId="{F553BA6D-EA9C-194B-ACD3-D7101B40CC3B}" srcOrd="1" destOrd="1" presId="urn:microsoft.com/office/officeart/2005/8/layout/cycle4"/>
    <dgm:cxn modelId="{7D4AD03E-DA9A-DE4C-939E-DC207E22F4DA}" type="presOf" srcId="{DEEFC91A-8C6D-8E4C-B6BA-4143EF01A607}" destId="{55F7B158-C959-F746-AC6F-07747C649CC7}" srcOrd="1" destOrd="11" presId="urn:microsoft.com/office/officeart/2005/8/layout/cycle4"/>
    <dgm:cxn modelId="{C1F729FC-77CF-3C47-94E7-52E59399AC8E}" srcId="{AA539BBC-F4CC-0A40-A1BA-C2C4713E4004}" destId="{5CF5EBAB-E111-1D42-93BF-A77790E9EF90}" srcOrd="2" destOrd="0" parTransId="{AEE8B4AA-9991-F840-AB0C-E46BBF466CF6}" sibTransId="{E736E9D2-EB73-5549-840F-391B67D8F4D9}"/>
    <dgm:cxn modelId="{73723224-17E6-C842-9A78-9DB4340F4E37}" srcId="{AA539BBC-F4CC-0A40-A1BA-C2C4713E4004}" destId="{48BF417B-BF2C-5640-807A-D811CF191B09}" srcOrd="1" destOrd="0" parTransId="{FB021FF4-D68B-C949-8672-6FC9D71A1768}" sibTransId="{CCFB2DC8-0793-D042-9EE2-49AC06ECF153}"/>
    <dgm:cxn modelId="{F7255D28-3C9C-5A41-9F10-AA85A924FCF8}" type="presOf" srcId="{1E8B1EDC-8610-C540-BE5F-6113CA8D40B8}" destId="{F0C73B64-3BA1-B948-85DC-B87D58395F80}" srcOrd="0" destOrd="13" presId="urn:microsoft.com/office/officeart/2005/8/layout/cycle4"/>
    <dgm:cxn modelId="{33F3BFA9-2A9D-D84C-8D4F-BADCE3AFE1CC}" type="presOf" srcId="{D44A6943-2E29-0F4C-AB90-AD047BC67879}" destId="{A33E8325-8350-1347-A96C-2ABC72069B9C}" srcOrd="0" destOrd="0" presId="urn:microsoft.com/office/officeart/2005/8/layout/cycle4"/>
    <dgm:cxn modelId="{6D86D6F1-E03A-1B48-A9DC-19CDC4EB3F6B}" type="presOf" srcId="{48BF417B-BF2C-5640-807A-D811CF191B09}" destId="{0F0F9ACB-3993-7D4E-9B4A-080D8B1ADA8D}" srcOrd="0" destOrd="1" presId="urn:microsoft.com/office/officeart/2005/8/layout/cycle4"/>
    <dgm:cxn modelId="{1CDD3C0B-6F55-E248-8AE9-FCEF35F74C16}" type="presOf" srcId="{4FC919C0-3E0B-0F49-B32A-EFA86A8AE193}" destId="{27917F36-7544-664B-B64F-C38BCFA71004}" srcOrd="0" destOrd="0" presId="urn:microsoft.com/office/officeart/2005/8/layout/cycle4"/>
    <dgm:cxn modelId="{23583C5D-2D00-3244-AE3E-F5D5375C825A}" srcId="{4FC919C0-3E0B-0F49-B32A-EFA86A8AE193}" destId="{DEEFC91A-8C6D-8E4C-B6BA-4143EF01A607}" srcOrd="11" destOrd="0" parTransId="{C0CFB499-8939-9641-9FDA-8E1A94EB8645}" sibTransId="{08BDBE19-8F94-1D45-9F46-23609058AA3C}"/>
    <dgm:cxn modelId="{653E642B-FA35-B849-9EBA-4C39B0F8DC1A}" srcId="{F69845C7-5FFF-4141-A525-CFE4A9C20CAC}" destId="{D44A6943-2E29-0F4C-AB90-AD047BC67879}" srcOrd="0" destOrd="0" parTransId="{8629ED87-39D0-2D4F-935C-CB3B022F516B}" sibTransId="{C20DC231-A43A-804C-BFFC-C8831DC7DF25}"/>
    <dgm:cxn modelId="{78297A6E-50D5-A949-92E3-B1A17D240911}" srcId="{4FC919C0-3E0B-0F49-B32A-EFA86A8AE193}" destId="{974CDCEA-11AE-EA42-9946-4A63408D1867}" srcOrd="5" destOrd="0" parTransId="{70C572CA-C2BA-864F-9636-8EB6A0C4BB9A}" sibTransId="{B20F25C4-A322-4F41-AA51-A389531435CA}"/>
    <dgm:cxn modelId="{B95B2AE3-3D63-E944-A52A-525B1A3A1224}" srcId="{4FC919C0-3E0B-0F49-B32A-EFA86A8AE193}" destId="{AA803A0E-AB44-5F4D-BC60-98A8008E84E6}" srcOrd="4" destOrd="0" parTransId="{0A24C95D-BC19-B444-85E7-D580FDA10682}" sibTransId="{7D1433CE-20EA-4F43-916D-4B2DD51DC1F2}"/>
    <dgm:cxn modelId="{364FAEA2-7026-3748-8A4B-1D564BC09996}" type="presOf" srcId="{A907FE0D-031B-6141-BBC9-CCC39E7839FA}" destId="{F0C73B64-3BA1-B948-85DC-B87D58395F80}" srcOrd="0" destOrd="9" presId="urn:microsoft.com/office/officeart/2005/8/layout/cycle4"/>
    <dgm:cxn modelId="{146EC0BA-C2FD-EB4F-A383-4038FEE6A3F9}" type="presOf" srcId="{F9D7A5B2-971B-AC41-A5CB-530E74E3A2E8}" destId="{55F7B158-C959-F746-AC6F-07747C649CC7}" srcOrd="1" destOrd="7" presId="urn:microsoft.com/office/officeart/2005/8/layout/cycle4"/>
    <dgm:cxn modelId="{7167F0A2-6198-044B-9B7D-2A320F35D8E9}" type="presOf" srcId="{4B5DFAAC-F23F-124C-9603-9ACB82A99FDA}" destId="{CB0DE566-8243-1145-9280-22369F0F757F}" srcOrd="1" destOrd="0" presId="urn:microsoft.com/office/officeart/2005/8/layout/cycle4"/>
    <dgm:cxn modelId="{7DC20324-61FE-4C47-BE15-9E685097BC8F}" srcId="{4FC919C0-3E0B-0F49-B32A-EFA86A8AE193}" destId="{C3F11FCD-EB20-914B-9278-51D6BD15FEF1}" srcOrd="3" destOrd="0" parTransId="{96C42417-8B6F-D84D-B413-6E6840B95F5A}" sibTransId="{6CC71875-DAF5-C64F-81E1-936A0B8FE0A8}"/>
    <dgm:cxn modelId="{C24AAD8C-0476-8648-A7B2-6CF5883E68A2}" type="presOf" srcId="{CE5130E7-8104-DF49-A974-83A58653F74C}" destId="{F0C73B64-3BA1-B948-85DC-B87D58395F80}" srcOrd="0" destOrd="0" presId="urn:microsoft.com/office/officeart/2005/8/layout/cycle4"/>
    <dgm:cxn modelId="{37D209E0-49FB-8747-B5F3-051586ED5E02}" type="presOf" srcId="{D8F26A0C-4241-4948-892D-A1253DC7A6A4}" destId="{F0C73B64-3BA1-B948-85DC-B87D58395F80}" srcOrd="0" destOrd="14" presId="urn:microsoft.com/office/officeart/2005/8/layout/cycle4"/>
    <dgm:cxn modelId="{D8058E2C-7972-044E-9034-EEB066A93068}" type="presOf" srcId="{C3F11FCD-EB20-914B-9278-51D6BD15FEF1}" destId="{F0C73B64-3BA1-B948-85DC-B87D58395F80}" srcOrd="0" destOrd="3" presId="urn:microsoft.com/office/officeart/2005/8/layout/cycle4"/>
    <dgm:cxn modelId="{CAA4E9E2-D0CA-C649-A9C4-8D79DCD0F14F}" type="presOf" srcId="{1FB68BE9-E41A-6740-825B-355B997D1540}" destId="{F0C73B64-3BA1-B948-85DC-B87D58395F80}" srcOrd="0" destOrd="10" presId="urn:microsoft.com/office/officeart/2005/8/layout/cycle4"/>
    <dgm:cxn modelId="{77739137-DDB1-D74E-AD6D-DA9F71D0230A}" type="presOf" srcId="{48BF417B-BF2C-5640-807A-D811CF191B09}" destId="{7D93791D-BFDF-CA43-A390-CAB3517A3E3A}" srcOrd="1" destOrd="1" presId="urn:microsoft.com/office/officeart/2005/8/layout/cycle4"/>
    <dgm:cxn modelId="{1DC0514A-EE6B-354C-A646-AA576DE4488D}" type="presOf" srcId="{C4FA57A4-847A-1C48-B692-8EC74D3BC85B}" destId="{F5404538-CABB-8140-BE24-E456E0E184E0}" srcOrd="0" destOrd="0" presId="urn:microsoft.com/office/officeart/2005/8/layout/cycle4"/>
    <dgm:cxn modelId="{4EEDF321-98D7-594F-B046-1F1C12F5BAC4}" type="presOf" srcId="{37B1C25B-BF2D-9346-BACC-A6D65C167476}" destId="{8E9BD2DF-1B56-6A48-AEC9-F8367965B1FA}" srcOrd="0" destOrd="0" presId="urn:microsoft.com/office/officeart/2005/8/layout/cycle4"/>
    <dgm:cxn modelId="{43D11299-5106-EF48-8A5D-87C0B0303E6C}" type="presOf" srcId="{DEEFC91A-8C6D-8E4C-B6BA-4143EF01A607}" destId="{F0C73B64-3BA1-B948-85DC-B87D58395F80}" srcOrd="0" destOrd="11" presId="urn:microsoft.com/office/officeart/2005/8/layout/cycle4"/>
    <dgm:cxn modelId="{7A325DFC-0A4F-7B45-B7ED-A8B3C124F1E3}" type="presOf" srcId="{22E1E40F-4A7A-D543-AE65-AB09504D5ADC}" destId="{F0C73B64-3BA1-B948-85DC-B87D58395F80}" srcOrd="0" destOrd="2" presId="urn:microsoft.com/office/officeart/2005/8/layout/cycle4"/>
    <dgm:cxn modelId="{3616052D-C0DE-614C-921D-BE1D8A7E5DDD}" srcId="{4FC919C0-3E0B-0F49-B32A-EFA86A8AE193}" destId="{A907FE0D-031B-6141-BBC9-CCC39E7839FA}" srcOrd="9" destOrd="0" parTransId="{4BF592A6-495D-A040-9DA6-7F3B37658B7B}" sibTransId="{9E8129A4-E6F4-D743-95E1-C25087C6E06B}"/>
    <dgm:cxn modelId="{9E6E16A6-0FD5-8E4E-A897-7E354CF0D7D7}" type="presOf" srcId="{15D3F332-5AB7-7544-89A9-FEC0B9041D45}" destId="{F553BA6D-EA9C-194B-ACD3-D7101B40CC3B}" srcOrd="1" destOrd="2" presId="urn:microsoft.com/office/officeart/2005/8/layout/cycle4"/>
    <dgm:cxn modelId="{F433D029-99E7-EB46-8EE0-66E7DE36A934}" type="presOf" srcId="{D8F26A0C-4241-4948-892D-A1253DC7A6A4}" destId="{55F7B158-C959-F746-AC6F-07747C649CC7}" srcOrd="1" destOrd="14" presId="urn:microsoft.com/office/officeart/2005/8/layout/cycle4"/>
    <dgm:cxn modelId="{1B047EE5-AF80-D244-A1C8-DE60FED9FC70}" srcId="{37B1C25B-BF2D-9346-BACC-A6D65C167476}" destId="{AA539BBC-F4CC-0A40-A1BA-C2C4713E4004}" srcOrd="0" destOrd="0" parTransId="{404376CB-5201-F243-996C-296596A9D1AB}" sibTransId="{F38BF3F1-CFE0-4347-9D29-29D66C460866}"/>
    <dgm:cxn modelId="{BAFD9624-2181-8943-B9FE-868FD18DE710}" type="presOf" srcId="{974CDCEA-11AE-EA42-9946-4A63408D1867}" destId="{F0C73B64-3BA1-B948-85DC-B87D58395F80}" srcOrd="0" destOrd="5" presId="urn:microsoft.com/office/officeart/2005/8/layout/cycle4"/>
    <dgm:cxn modelId="{1BA728B9-5403-0E4B-9F21-37834912CC49}" srcId="{F69845C7-5FFF-4141-A525-CFE4A9C20CAC}" destId="{15D3F332-5AB7-7544-89A9-FEC0B9041D45}" srcOrd="2" destOrd="0" parTransId="{15EA99F9-26BD-BD4B-9346-4A617D18E848}" sibTransId="{97D49EFF-B09A-5C43-9895-FB539F3E7123}"/>
    <dgm:cxn modelId="{5B4007C2-AF46-6541-B2FE-B9889A5EF719}" type="presOf" srcId="{D44A6943-2E29-0F4C-AB90-AD047BC67879}" destId="{F553BA6D-EA9C-194B-ACD3-D7101B40CC3B}" srcOrd="1" destOrd="0" presId="urn:microsoft.com/office/officeart/2005/8/layout/cycle4"/>
    <dgm:cxn modelId="{1E041C8D-8E40-C940-9BA4-EAE2F8D692C0}" type="presOf" srcId="{10189EE8-DB1F-864E-ADB2-B98BDCD37FC7}" destId="{CB0DE566-8243-1145-9280-22369F0F757F}" srcOrd="1" destOrd="1" presId="urn:microsoft.com/office/officeart/2005/8/layout/cycle4"/>
    <dgm:cxn modelId="{C84EA1EC-8B41-5847-A1A7-6BD9FFFDACE1}" type="presOf" srcId="{1FB68BE9-E41A-6740-825B-355B997D1540}" destId="{55F7B158-C959-F746-AC6F-07747C649CC7}" srcOrd="1" destOrd="10" presId="urn:microsoft.com/office/officeart/2005/8/layout/cycle4"/>
    <dgm:cxn modelId="{EC423E15-4E0E-9140-BFD0-ADAC2C0BC9F0}" type="presOf" srcId="{5B20AEE2-DE60-BA49-B7FD-2F944E5E8898}" destId="{0F0F9ACB-3993-7D4E-9B4A-080D8B1ADA8D}" srcOrd="0" destOrd="0" presId="urn:microsoft.com/office/officeart/2005/8/layout/cycle4"/>
    <dgm:cxn modelId="{301FC8BF-8AE8-9F43-9526-C9EB0CA8269B}" srcId="{4FC919C0-3E0B-0F49-B32A-EFA86A8AE193}" destId="{724DEFDA-15F8-EB45-98F5-C00BEA692157}" srcOrd="15" destOrd="0" parTransId="{0F9103BF-F714-C44E-9A00-BF60EE12083C}" sibTransId="{3AC7C691-E78B-9A4F-A6E2-424554418C13}"/>
    <dgm:cxn modelId="{0E8EAA36-24F3-8A40-97FC-1477151F1E7D}" type="presOf" srcId="{974CDCEA-11AE-EA42-9946-4A63408D1867}" destId="{55F7B158-C959-F746-AC6F-07747C649CC7}" srcOrd="1" destOrd="5" presId="urn:microsoft.com/office/officeart/2005/8/layout/cycle4"/>
    <dgm:cxn modelId="{BAEE48B2-682B-D343-BD9C-2DA10D5EEA60}" type="presOf" srcId="{15D3F332-5AB7-7544-89A9-FEC0B9041D45}" destId="{A33E8325-8350-1347-A96C-2ABC72069B9C}" srcOrd="0" destOrd="2" presId="urn:microsoft.com/office/officeart/2005/8/layout/cycle4"/>
    <dgm:cxn modelId="{A65C523C-081D-064E-9008-6AA5BC826544}" srcId="{4FC919C0-3E0B-0F49-B32A-EFA86A8AE193}" destId="{D8F26A0C-4241-4948-892D-A1253DC7A6A4}" srcOrd="14" destOrd="0" parTransId="{5990877D-FCCE-D741-821F-A9AC68084BE0}" sibTransId="{9BAF8A10-04A6-BA4B-ACE5-915C9B749895}"/>
    <dgm:cxn modelId="{20183CBD-5789-D646-92F7-D6C2B37E5CEB}" srcId="{4FC919C0-3E0B-0F49-B32A-EFA86A8AE193}" destId="{1FB68BE9-E41A-6740-825B-355B997D1540}" srcOrd="10" destOrd="0" parTransId="{29FB66DE-B26A-074D-A49F-4ECD35BE71E2}" sibTransId="{E3BF5E97-3729-0949-9FC8-4C88B0EE2685}"/>
    <dgm:cxn modelId="{E2AA3400-7519-FF4A-8F96-8D66B37A3E3A}" srcId="{4FC919C0-3E0B-0F49-B32A-EFA86A8AE193}" destId="{695F6717-5C91-4649-8777-5318CF65E7FA}" srcOrd="8" destOrd="0" parTransId="{225AFB4F-D537-A142-9BC5-24576F5DB724}" sibTransId="{1CA03D28-4C57-7948-ADF5-5DF0B5A867D2}"/>
    <dgm:cxn modelId="{362ACC36-96BC-8A41-B422-3AA2021C6A16}" type="presOf" srcId="{22E1E40F-4A7A-D543-AE65-AB09504D5ADC}" destId="{55F7B158-C959-F746-AC6F-07747C649CC7}" srcOrd="1" destOrd="2" presId="urn:microsoft.com/office/officeart/2005/8/layout/cycle4"/>
    <dgm:cxn modelId="{C32D03C0-5058-B045-BDA1-EE31412702C5}" srcId="{4FC919C0-3E0B-0F49-B32A-EFA86A8AE193}" destId="{9B8C3E1F-CFB3-E14B-BFC6-F3905EBC4CDE}" srcOrd="1" destOrd="0" parTransId="{5BC029EC-8268-D849-9308-39EF2C007EC1}" sibTransId="{A5D777DC-6CCC-FE49-B64D-A89F57C37731}"/>
    <dgm:cxn modelId="{64F93556-0495-3449-AE82-6EA4A9D1579B}" type="presOf" srcId="{724DEFDA-15F8-EB45-98F5-C00BEA692157}" destId="{55F7B158-C959-F746-AC6F-07747C649CC7}" srcOrd="1" destOrd="15" presId="urn:microsoft.com/office/officeart/2005/8/layout/cycle4"/>
    <dgm:cxn modelId="{0FC334D4-ADAF-FF46-9490-EFD73182BF32}" type="presOf" srcId="{AA803A0E-AB44-5F4D-BC60-98A8008E84E6}" destId="{55F7B158-C959-F746-AC6F-07747C649CC7}" srcOrd="1" destOrd="4" presId="urn:microsoft.com/office/officeart/2005/8/layout/cycle4"/>
    <dgm:cxn modelId="{FF90828C-7ACA-B942-B645-302C2FF6BBF0}" srcId="{37B1C25B-BF2D-9346-BACC-A6D65C167476}" destId="{C4FA57A4-847A-1C48-B692-8EC74D3BC85B}" srcOrd="3" destOrd="0" parTransId="{EE98E0E7-7AEF-9340-84E0-C477BF859528}" sibTransId="{9CEBC882-2BA6-0D40-AAEC-DE052581A836}"/>
    <dgm:cxn modelId="{5D99505C-1F10-0B45-9CEC-70B0E57C0EE6}" srcId="{C4FA57A4-847A-1C48-B692-8EC74D3BC85B}" destId="{4B5DFAAC-F23F-124C-9603-9ACB82A99FDA}" srcOrd="0" destOrd="0" parTransId="{AC793CAD-07BC-EE47-8EE9-4E1AADBE00B4}" sibTransId="{D10FED04-8A3A-774A-9000-5AF928790281}"/>
    <dgm:cxn modelId="{FB7A41AA-05F7-234C-B23C-C40BB835151A}" type="presOf" srcId="{AA539BBC-F4CC-0A40-A1BA-C2C4713E4004}" destId="{C1AB6F64-2532-544C-BBE5-570EEF74638D}" srcOrd="0" destOrd="0" presId="urn:microsoft.com/office/officeart/2005/8/layout/cycle4"/>
    <dgm:cxn modelId="{0BE15022-A6F9-8749-BE1C-361DC3ED9571}" type="presOf" srcId="{A907FE0D-031B-6141-BBC9-CCC39E7839FA}" destId="{55F7B158-C959-F746-AC6F-07747C649CC7}" srcOrd="1" destOrd="9" presId="urn:microsoft.com/office/officeart/2005/8/layout/cycle4"/>
    <dgm:cxn modelId="{7222B1F8-7A22-E54C-96C6-68E03C7D530B}" type="presOf" srcId="{D1780A16-A5F5-C145-A5DA-579CC9061DDC}" destId="{55F7B158-C959-F746-AC6F-07747C649CC7}" srcOrd="1" destOrd="6" presId="urn:microsoft.com/office/officeart/2005/8/layout/cycle4"/>
    <dgm:cxn modelId="{B8936E96-F60C-164F-A86E-DB2E99D4D5E7}" type="presOf" srcId="{D1780A16-A5F5-C145-A5DA-579CC9061DDC}" destId="{F0C73B64-3BA1-B948-85DC-B87D58395F80}" srcOrd="0" destOrd="6" presId="urn:microsoft.com/office/officeart/2005/8/layout/cycle4"/>
    <dgm:cxn modelId="{5DF2B4A7-6B78-F64E-BCF8-13C0AD69AD04}" srcId="{4FC919C0-3E0B-0F49-B32A-EFA86A8AE193}" destId="{22E1E40F-4A7A-D543-AE65-AB09504D5ADC}" srcOrd="2" destOrd="0" parTransId="{649AD527-00DA-BA4A-AF7C-6DD73F10A437}" sibTransId="{197FD460-69CE-5540-81D9-41E9757C4CC4}"/>
    <dgm:cxn modelId="{427CBD8C-3925-6042-890D-BDA337377B99}" type="presOf" srcId="{C3F11FCD-EB20-914B-9278-51D6BD15FEF1}" destId="{55F7B158-C959-F746-AC6F-07747C649CC7}" srcOrd="1" destOrd="3" presId="urn:microsoft.com/office/officeart/2005/8/layout/cycle4"/>
    <dgm:cxn modelId="{0283BE92-6DC1-FE4F-A6B5-AE66EE685EA1}" srcId="{AA539BBC-F4CC-0A40-A1BA-C2C4713E4004}" destId="{5B20AEE2-DE60-BA49-B7FD-2F944E5E8898}" srcOrd="0" destOrd="0" parTransId="{34ED49B5-EACB-1843-BFFB-9100A56836B9}" sibTransId="{8EA5D818-C3EF-2446-9460-BA55D7ADEADA}"/>
    <dgm:cxn modelId="{B29AE9B5-7E92-FE4E-9F91-995DCDDF8520}" srcId="{C4FA57A4-847A-1C48-B692-8EC74D3BC85B}" destId="{10189EE8-DB1F-864E-ADB2-B98BDCD37FC7}" srcOrd="1" destOrd="0" parTransId="{EE35A7BF-56C0-CA47-8B91-EEF37FD512F9}" sibTransId="{E876E3BD-D080-C540-B582-D72D43A9F6BC}"/>
    <dgm:cxn modelId="{16937D02-85AC-7046-BE4B-41ED7E828EC8}" type="presParOf" srcId="{8E9BD2DF-1B56-6A48-AEC9-F8367965B1FA}" destId="{98993B74-BB0C-1E46-93E0-C7D078D3FAE8}" srcOrd="0" destOrd="0" presId="urn:microsoft.com/office/officeart/2005/8/layout/cycle4"/>
    <dgm:cxn modelId="{22BD76CF-F425-F94D-9A5C-FCD232CFC052}" type="presParOf" srcId="{98993B74-BB0C-1E46-93E0-C7D078D3FAE8}" destId="{3DBC6654-6F8B-3E44-8591-3F8271F066D2}" srcOrd="0" destOrd="0" presId="urn:microsoft.com/office/officeart/2005/8/layout/cycle4"/>
    <dgm:cxn modelId="{A5D9761D-EB5A-9E43-8096-71D17C97D364}" type="presParOf" srcId="{3DBC6654-6F8B-3E44-8591-3F8271F066D2}" destId="{0F0F9ACB-3993-7D4E-9B4A-080D8B1ADA8D}" srcOrd="0" destOrd="0" presId="urn:microsoft.com/office/officeart/2005/8/layout/cycle4"/>
    <dgm:cxn modelId="{935403D1-ECD7-0048-B66D-6B557F542716}" type="presParOf" srcId="{3DBC6654-6F8B-3E44-8591-3F8271F066D2}" destId="{7D93791D-BFDF-CA43-A390-CAB3517A3E3A}" srcOrd="1" destOrd="0" presId="urn:microsoft.com/office/officeart/2005/8/layout/cycle4"/>
    <dgm:cxn modelId="{ABB98F8B-3EC1-1743-B4AD-38D6475B0005}" type="presParOf" srcId="{98993B74-BB0C-1E46-93E0-C7D078D3FAE8}" destId="{E5161599-E79F-A54C-88E4-454551FBD6B6}" srcOrd="1" destOrd="0" presId="urn:microsoft.com/office/officeart/2005/8/layout/cycle4"/>
    <dgm:cxn modelId="{516F4267-8059-FC43-BA16-FB60DA51488F}" type="presParOf" srcId="{E5161599-E79F-A54C-88E4-454551FBD6B6}" destId="{A33E8325-8350-1347-A96C-2ABC72069B9C}" srcOrd="0" destOrd="0" presId="urn:microsoft.com/office/officeart/2005/8/layout/cycle4"/>
    <dgm:cxn modelId="{714FCF75-45FF-5446-8205-948BAF23DD2D}" type="presParOf" srcId="{E5161599-E79F-A54C-88E4-454551FBD6B6}" destId="{F553BA6D-EA9C-194B-ACD3-D7101B40CC3B}" srcOrd="1" destOrd="0" presId="urn:microsoft.com/office/officeart/2005/8/layout/cycle4"/>
    <dgm:cxn modelId="{9961163F-7F54-1F49-B979-9A82B41F9668}" type="presParOf" srcId="{98993B74-BB0C-1E46-93E0-C7D078D3FAE8}" destId="{11F63901-78ED-6849-9B44-8F8425BD966B}" srcOrd="2" destOrd="0" presId="urn:microsoft.com/office/officeart/2005/8/layout/cycle4"/>
    <dgm:cxn modelId="{106EC042-DB37-5C42-9C21-1D838F8F7631}" type="presParOf" srcId="{11F63901-78ED-6849-9B44-8F8425BD966B}" destId="{F0C73B64-3BA1-B948-85DC-B87D58395F80}" srcOrd="0" destOrd="0" presId="urn:microsoft.com/office/officeart/2005/8/layout/cycle4"/>
    <dgm:cxn modelId="{56C5655B-C493-BA4C-A677-87590D780425}" type="presParOf" srcId="{11F63901-78ED-6849-9B44-8F8425BD966B}" destId="{55F7B158-C959-F746-AC6F-07747C649CC7}" srcOrd="1" destOrd="0" presId="urn:microsoft.com/office/officeart/2005/8/layout/cycle4"/>
    <dgm:cxn modelId="{C786FC39-75CC-8640-818D-A02DAE7080D2}" type="presParOf" srcId="{98993B74-BB0C-1E46-93E0-C7D078D3FAE8}" destId="{F834B0DD-5E2A-F748-A41E-5572F89DAFA9}" srcOrd="3" destOrd="0" presId="urn:microsoft.com/office/officeart/2005/8/layout/cycle4"/>
    <dgm:cxn modelId="{6B6B36AA-ECF5-D849-92F2-CA9F5757F2E3}" type="presParOf" srcId="{F834B0DD-5E2A-F748-A41E-5572F89DAFA9}" destId="{2EA9AADF-559B-2449-BE65-579E69C811BA}" srcOrd="0" destOrd="0" presId="urn:microsoft.com/office/officeart/2005/8/layout/cycle4"/>
    <dgm:cxn modelId="{7AD3FEE8-5DE3-2940-9CC5-272164569486}" type="presParOf" srcId="{F834B0DD-5E2A-F748-A41E-5572F89DAFA9}" destId="{CB0DE566-8243-1145-9280-22369F0F757F}" srcOrd="1" destOrd="0" presId="urn:microsoft.com/office/officeart/2005/8/layout/cycle4"/>
    <dgm:cxn modelId="{94EFC0DE-A6E4-3349-8455-C763A3148102}" type="presParOf" srcId="{98993B74-BB0C-1E46-93E0-C7D078D3FAE8}" destId="{ADBB84BD-DBAE-C546-B912-2DB740D00B64}" srcOrd="4" destOrd="0" presId="urn:microsoft.com/office/officeart/2005/8/layout/cycle4"/>
    <dgm:cxn modelId="{8735CB27-A187-5842-8EDA-4BB826D2BFC9}" type="presParOf" srcId="{8E9BD2DF-1B56-6A48-AEC9-F8367965B1FA}" destId="{8911A535-D040-C845-9D09-20B063905281}" srcOrd="1" destOrd="0" presId="urn:microsoft.com/office/officeart/2005/8/layout/cycle4"/>
    <dgm:cxn modelId="{9E1A14C0-5D21-7440-B774-5186AE42744C}" type="presParOf" srcId="{8911A535-D040-C845-9D09-20B063905281}" destId="{C1AB6F64-2532-544C-BBE5-570EEF74638D}" srcOrd="0" destOrd="0" presId="urn:microsoft.com/office/officeart/2005/8/layout/cycle4"/>
    <dgm:cxn modelId="{4383DCF4-EE0F-CD4E-A4F1-BCAE0B999C5D}" type="presParOf" srcId="{8911A535-D040-C845-9D09-20B063905281}" destId="{137E0A45-2BF8-DF42-8271-F46A1FAB070E}" srcOrd="1" destOrd="0" presId="urn:microsoft.com/office/officeart/2005/8/layout/cycle4"/>
    <dgm:cxn modelId="{8543D0F3-8EB2-5240-BEF9-A474D00B554C}" type="presParOf" srcId="{8911A535-D040-C845-9D09-20B063905281}" destId="{27917F36-7544-664B-B64F-C38BCFA71004}" srcOrd="2" destOrd="0" presId="urn:microsoft.com/office/officeart/2005/8/layout/cycle4"/>
    <dgm:cxn modelId="{E275F227-0EA6-F843-8784-448666FD690B}" type="presParOf" srcId="{8911A535-D040-C845-9D09-20B063905281}" destId="{F5404538-CABB-8140-BE24-E456E0E184E0}" srcOrd="3" destOrd="0" presId="urn:microsoft.com/office/officeart/2005/8/layout/cycle4"/>
    <dgm:cxn modelId="{C6FF4E7C-03CE-EA43-BEC6-435DF369443D}" type="presParOf" srcId="{8911A535-D040-C845-9D09-20B063905281}" destId="{D50589ED-1391-2F42-8848-B370EE3FFEFC}" srcOrd="4" destOrd="0" presId="urn:microsoft.com/office/officeart/2005/8/layout/cycle4"/>
    <dgm:cxn modelId="{9AC97FEA-FEC6-9146-ABED-AEA0E5FCBB1D}" type="presParOf" srcId="{8E9BD2DF-1B56-6A48-AEC9-F8367965B1FA}" destId="{432A703A-17AE-AD47-A913-0135BDD7B9ED}" srcOrd="2" destOrd="0" presId="urn:microsoft.com/office/officeart/2005/8/layout/cycle4"/>
    <dgm:cxn modelId="{D1462114-531F-B648-86F8-707A790A4E17}" type="presParOf" srcId="{8E9BD2DF-1B56-6A48-AEC9-F8367965B1FA}" destId="{2AF79BA4-456E-BF46-AC39-5D2B3F5DF278}"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A96C6-323B-1D44-92E6-D842A2181AC5}">
      <dsp:nvSpPr>
        <dsp:cNvPr id="0" name=""/>
        <dsp:cNvSpPr/>
      </dsp:nvSpPr>
      <dsp:spPr>
        <a:xfrm>
          <a:off x="2251866" y="558065"/>
          <a:ext cx="3725867" cy="3725867"/>
        </a:xfrm>
        <a:prstGeom prst="blockArc">
          <a:avLst>
            <a:gd name="adj1" fmla="val 11880000"/>
            <a:gd name="adj2" fmla="val 1620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2BD0BF8-E316-F74B-BA6C-9AF6A764A9FE}">
      <dsp:nvSpPr>
        <dsp:cNvPr id="0" name=""/>
        <dsp:cNvSpPr/>
      </dsp:nvSpPr>
      <dsp:spPr>
        <a:xfrm>
          <a:off x="2251866" y="558065"/>
          <a:ext cx="3725867" cy="3725867"/>
        </a:xfrm>
        <a:prstGeom prst="blockArc">
          <a:avLst>
            <a:gd name="adj1" fmla="val 7560000"/>
            <a:gd name="adj2" fmla="val 1188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8CD261C-8104-4B4E-9599-024925DD97F4}">
      <dsp:nvSpPr>
        <dsp:cNvPr id="0" name=""/>
        <dsp:cNvSpPr/>
      </dsp:nvSpPr>
      <dsp:spPr>
        <a:xfrm>
          <a:off x="2251866" y="558065"/>
          <a:ext cx="3725867" cy="3725867"/>
        </a:xfrm>
        <a:prstGeom prst="blockArc">
          <a:avLst>
            <a:gd name="adj1" fmla="val 3240000"/>
            <a:gd name="adj2" fmla="val 756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4763DC5-1493-3B4B-B686-5F5F5ECBC31B}">
      <dsp:nvSpPr>
        <dsp:cNvPr id="0" name=""/>
        <dsp:cNvSpPr/>
      </dsp:nvSpPr>
      <dsp:spPr>
        <a:xfrm>
          <a:off x="2251866" y="558065"/>
          <a:ext cx="3725867" cy="3725867"/>
        </a:xfrm>
        <a:prstGeom prst="blockArc">
          <a:avLst>
            <a:gd name="adj1" fmla="val 20520000"/>
            <a:gd name="adj2" fmla="val 324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4D453C3-BFAA-454F-A0E3-DD6C8CDAFC16}">
      <dsp:nvSpPr>
        <dsp:cNvPr id="0" name=""/>
        <dsp:cNvSpPr/>
      </dsp:nvSpPr>
      <dsp:spPr>
        <a:xfrm>
          <a:off x="2251866" y="558065"/>
          <a:ext cx="3725867" cy="3725867"/>
        </a:xfrm>
        <a:prstGeom prst="blockArc">
          <a:avLst>
            <a:gd name="adj1" fmla="val 16200000"/>
            <a:gd name="adj2" fmla="val 2052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373BE4-6C8D-B64F-A1D6-7CD198D7F463}">
      <dsp:nvSpPr>
        <dsp:cNvPr id="0" name=""/>
        <dsp:cNvSpPr/>
      </dsp:nvSpPr>
      <dsp:spPr>
        <a:xfrm>
          <a:off x="3256880" y="1563079"/>
          <a:ext cx="1715839" cy="171583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nl-NL" sz="2000" kern="1200" dirty="0" smtClean="0"/>
            <a:t>Werkgroep bestaande uit:</a:t>
          </a:r>
          <a:endParaRPr lang="nl-NL" sz="2000" kern="1200" dirty="0"/>
        </a:p>
      </dsp:txBody>
      <dsp:txXfrm>
        <a:off x="3508159" y="1814358"/>
        <a:ext cx="1213281" cy="1213281"/>
      </dsp:txXfrm>
    </dsp:sp>
    <dsp:sp modelId="{1E21D108-FBB2-8344-9813-BC071ABFED09}">
      <dsp:nvSpPr>
        <dsp:cNvPr id="0" name=""/>
        <dsp:cNvSpPr/>
      </dsp:nvSpPr>
      <dsp:spPr>
        <a:xfrm>
          <a:off x="3514256" y="761"/>
          <a:ext cx="1201087" cy="12010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nl-NL" sz="1800" kern="1200" dirty="0" smtClean="0"/>
            <a:t>Francien</a:t>
          </a:r>
          <a:endParaRPr lang="nl-NL" sz="1800" kern="1200" dirty="0"/>
        </a:p>
      </dsp:txBody>
      <dsp:txXfrm>
        <a:off x="3690151" y="176656"/>
        <a:ext cx="849297" cy="849297"/>
      </dsp:txXfrm>
    </dsp:sp>
    <dsp:sp modelId="{7824E96F-4D74-B146-BAFE-A9E8051704DA}">
      <dsp:nvSpPr>
        <dsp:cNvPr id="0" name=""/>
        <dsp:cNvSpPr/>
      </dsp:nvSpPr>
      <dsp:spPr>
        <a:xfrm>
          <a:off x="5244888" y="1258139"/>
          <a:ext cx="1201087" cy="12010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nl-NL" sz="1800" kern="1200" dirty="0" err="1" smtClean="0"/>
            <a:t>Mijnie</a:t>
          </a:r>
          <a:endParaRPr lang="nl-NL" sz="1800" kern="1200" dirty="0"/>
        </a:p>
      </dsp:txBody>
      <dsp:txXfrm>
        <a:off x="5420783" y="1434034"/>
        <a:ext cx="849297" cy="849297"/>
      </dsp:txXfrm>
    </dsp:sp>
    <dsp:sp modelId="{594DD060-07C8-4B40-B1E5-8FC6B6776B55}">
      <dsp:nvSpPr>
        <dsp:cNvPr id="0" name=""/>
        <dsp:cNvSpPr/>
      </dsp:nvSpPr>
      <dsp:spPr>
        <a:xfrm>
          <a:off x="4583845" y="3292619"/>
          <a:ext cx="1201087" cy="12010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nl-NL" sz="1800" kern="1200" dirty="0" smtClean="0"/>
            <a:t>Sandra</a:t>
          </a:r>
          <a:endParaRPr lang="nl-NL" sz="1800" kern="1200" dirty="0"/>
        </a:p>
      </dsp:txBody>
      <dsp:txXfrm>
        <a:off x="4759740" y="3468514"/>
        <a:ext cx="849297" cy="849297"/>
      </dsp:txXfrm>
    </dsp:sp>
    <dsp:sp modelId="{5B612D9B-69FC-5C4F-8602-9CF6559C4EC7}">
      <dsp:nvSpPr>
        <dsp:cNvPr id="0" name=""/>
        <dsp:cNvSpPr/>
      </dsp:nvSpPr>
      <dsp:spPr>
        <a:xfrm>
          <a:off x="2444666" y="3292619"/>
          <a:ext cx="1201087" cy="12010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nl-NL" sz="1800" kern="1200" dirty="0" smtClean="0"/>
            <a:t>Jolien</a:t>
          </a:r>
          <a:endParaRPr lang="nl-NL" sz="1800" kern="1200" dirty="0"/>
        </a:p>
      </dsp:txBody>
      <dsp:txXfrm>
        <a:off x="2620561" y="3468514"/>
        <a:ext cx="849297" cy="849297"/>
      </dsp:txXfrm>
    </dsp:sp>
    <dsp:sp modelId="{9907CE2C-8C2F-E046-8FE0-6E702E185C43}">
      <dsp:nvSpPr>
        <dsp:cNvPr id="0" name=""/>
        <dsp:cNvSpPr/>
      </dsp:nvSpPr>
      <dsp:spPr>
        <a:xfrm>
          <a:off x="1783623" y="1258139"/>
          <a:ext cx="1201087" cy="12010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nl-NL" sz="1800" kern="1200" dirty="0" smtClean="0"/>
            <a:t>Jackie</a:t>
          </a:r>
          <a:endParaRPr lang="nl-NL" sz="1800" kern="1200" dirty="0"/>
        </a:p>
      </dsp:txBody>
      <dsp:txXfrm>
        <a:off x="1959518" y="1434034"/>
        <a:ext cx="849297" cy="8492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73B64-3BA1-B948-85DC-B87D58395F80}">
      <dsp:nvSpPr>
        <dsp:cNvPr id="0" name=""/>
        <dsp:cNvSpPr/>
      </dsp:nvSpPr>
      <dsp:spPr>
        <a:xfrm>
          <a:off x="4906896" y="597051"/>
          <a:ext cx="3269324" cy="437376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nl-NL" sz="1200" kern="1200" dirty="0" smtClean="0"/>
            <a:t>Heeft sterke formule om bijdrage te leveren aan maatschappelijk debat (1X)</a:t>
          </a:r>
          <a:endParaRPr lang="nl-NL" sz="1200" kern="1200" dirty="0"/>
        </a:p>
        <a:p>
          <a:pPr marL="114300" lvl="1" indent="-114300" algn="l" defTabSz="533400">
            <a:lnSpc>
              <a:spcPct val="90000"/>
            </a:lnSpc>
            <a:spcBef>
              <a:spcPct val="0"/>
            </a:spcBef>
            <a:spcAft>
              <a:spcPct val="15000"/>
            </a:spcAft>
            <a:buChar char="••"/>
          </a:pPr>
          <a:r>
            <a:rPr lang="nl-NL" sz="1200" kern="1200" dirty="0" smtClean="0"/>
            <a:t>Teveel naar binnen gericht (1x)</a:t>
          </a:r>
          <a:endParaRPr lang="nl-NL" sz="1200" kern="1200" dirty="0"/>
        </a:p>
        <a:p>
          <a:pPr marL="114300" lvl="1" indent="-114300" algn="l" defTabSz="533400">
            <a:lnSpc>
              <a:spcPct val="90000"/>
            </a:lnSpc>
            <a:spcBef>
              <a:spcPct val="0"/>
            </a:spcBef>
            <a:spcAft>
              <a:spcPct val="15000"/>
            </a:spcAft>
            <a:buChar char="••"/>
          </a:pPr>
          <a:r>
            <a:rPr lang="nl-NL" sz="1200" kern="1200" dirty="0" smtClean="0"/>
            <a:t>Positie innemen naar buiten, nu te vrijblijvend (1x)</a:t>
          </a:r>
          <a:endParaRPr lang="nl-NL" sz="1200" kern="1200" dirty="0"/>
        </a:p>
        <a:p>
          <a:pPr marL="114300" lvl="1" indent="-114300" algn="l" defTabSz="533400">
            <a:lnSpc>
              <a:spcPct val="90000"/>
            </a:lnSpc>
            <a:spcBef>
              <a:spcPct val="0"/>
            </a:spcBef>
            <a:spcAft>
              <a:spcPct val="15000"/>
            </a:spcAft>
            <a:buChar char="••"/>
          </a:pPr>
          <a:r>
            <a:rPr lang="nl-NL" sz="1200" kern="1200" dirty="0" smtClean="0"/>
            <a:t>Meer mensen betrekken uit andere vakgebieden (1X)</a:t>
          </a:r>
          <a:endParaRPr lang="nl-NL" sz="1200" kern="1200" dirty="0"/>
        </a:p>
        <a:p>
          <a:pPr marL="114300" lvl="1" indent="-114300" algn="l" defTabSz="533400">
            <a:lnSpc>
              <a:spcPct val="90000"/>
            </a:lnSpc>
            <a:spcBef>
              <a:spcPct val="0"/>
            </a:spcBef>
            <a:spcAft>
              <a:spcPct val="15000"/>
            </a:spcAft>
            <a:buChar char="••"/>
          </a:pPr>
          <a:r>
            <a:rPr lang="nl-NL" sz="1200" kern="1200" dirty="0" smtClean="0"/>
            <a:t>Ver blijven van certificering (1x)</a:t>
          </a:r>
          <a:endParaRPr lang="nl-NL" sz="1200" kern="1200" dirty="0"/>
        </a:p>
        <a:p>
          <a:pPr marL="114300" lvl="1" indent="-114300" algn="l" defTabSz="533400">
            <a:lnSpc>
              <a:spcPct val="90000"/>
            </a:lnSpc>
            <a:spcBef>
              <a:spcPct val="0"/>
            </a:spcBef>
            <a:spcAft>
              <a:spcPct val="15000"/>
            </a:spcAft>
            <a:buChar char="••"/>
          </a:pPr>
          <a:r>
            <a:rPr lang="nl-NL" sz="1200" kern="1200" dirty="0" smtClean="0"/>
            <a:t>Train de Trainer concept blijven toepassen (1x)</a:t>
          </a:r>
          <a:endParaRPr lang="nl-NL" sz="1200" kern="1200" dirty="0"/>
        </a:p>
        <a:p>
          <a:pPr marL="114300" lvl="1" indent="-114300" algn="l" defTabSz="533400">
            <a:lnSpc>
              <a:spcPct val="90000"/>
            </a:lnSpc>
            <a:spcBef>
              <a:spcPct val="0"/>
            </a:spcBef>
            <a:spcAft>
              <a:spcPct val="15000"/>
            </a:spcAft>
            <a:buChar char="••"/>
          </a:pPr>
          <a:r>
            <a:rPr lang="nl-NL" sz="1200" kern="1200" dirty="0" smtClean="0"/>
            <a:t>Lidmaatschap minder prijzig maken (1x)</a:t>
          </a:r>
          <a:endParaRPr lang="nl-NL" sz="1200" kern="1200" dirty="0"/>
        </a:p>
        <a:p>
          <a:pPr marL="114300" lvl="1" indent="-114300" algn="l" defTabSz="533400">
            <a:lnSpc>
              <a:spcPct val="90000"/>
            </a:lnSpc>
            <a:spcBef>
              <a:spcPct val="0"/>
            </a:spcBef>
            <a:spcAft>
              <a:spcPct val="15000"/>
            </a:spcAft>
            <a:buChar char="••"/>
          </a:pPr>
          <a:r>
            <a:rPr lang="nl-NL" sz="1200" kern="1200" dirty="0" smtClean="0"/>
            <a:t>Ander woord voor ‘</a:t>
          </a:r>
          <a:r>
            <a:rPr lang="nl-NL" sz="1200" kern="1200" dirty="0" err="1" smtClean="0"/>
            <a:t>interculturalist</a:t>
          </a:r>
          <a:r>
            <a:rPr lang="nl-NL" sz="1200" kern="1200" dirty="0" smtClean="0"/>
            <a:t>’(1x)</a:t>
          </a:r>
          <a:endParaRPr lang="nl-NL" sz="1200" kern="1200" dirty="0"/>
        </a:p>
        <a:p>
          <a:pPr marL="114300" lvl="1" indent="-114300" algn="l" defTabSz="533400">
            <a:lnSpc>
              <a:spcPct val="90000"/>
            </a:lnSpc>
            <a:spcBef>
              <a:spcPct val="0"/>
            </a:spcBef>
            <a:spcAft>
              <a:spcPct val="15000"/>
            </a:spcAft>
            <a:buChar char="••"/>
          </a:pPr>
          <a:r>
            <a:rPr lang="nl-NL" sz="1200" kern="1200" dirty="0" smtClean="0"/>
            <a:t>Nadeel dat bijeenkomsten m.n. in noorden plaatsvinden </a:t>
          </a:r>
          <a:endParaRPr lang="nl-NL" sz="1200" kern="1200" dirty="0"/>
        </a:p>
        <a:p>
          <a:pPr marL="114300" lvl="1" indent="-114300" algn="l" defTabSz="533400">
            <a:lnSpc>
              <a:spcPct val="90000"/>
            </a:lnSpc>
            <a:spcBef>
              <a:spcPct val="0"/>
            </a:spcBef>
            <a:spcAft>
              <a:spcPct val="15000"/>
            </a:spcAft>
            <a:buChar char="••"/>
          </a:pPr>
          <a:endParaRPr lang="nl-NL" sz="1200" kern="1200" dirty="0"/>
        </a:p>
        <a:p>
          <a:pPr marL="114300" lvl="1" indent="-114300" algn="l" defTabSz="533400">
            <a:lnSpc>
              <a:spcPct val="90000"/>
            </a:lnSpc>
            <a:spcBef>
              <a:spcPct val="0"/>
            </a:spcBef>
            <a:spcAft>
              <a:spcPct val="15000"/>
            </a:spcAft>
            <a:buChar char="••"/>
          </a:pPr>
          <a:endParaRPr lang="nl-NL" sz="1200" kern="1200" dirty="0"/>
        </a:p>
        <a:p>
          <a:pPr marL="114300" lvl="1" indent="-114300" algn="l" defTabSz="533400">
            <a:lnSpc>
              <a:spcPct val="90000"/>
            </a:lnSpc>
            <a:spcBef>
              <a:spcPct val="0"/>
            </a:spcBef>
            <a:spcAft>
              <a:spcPct val="15000"/>
            </a:spcAft>
            <a:buChar char="••"/>
          </a:pPr>
          <a:endParaRPr lang="nl-NL" sz="1200" kern="1200" dirty="0"/>
        </a:p>
        <a:p>
          <a:pPr marL="114300" lvl="1" indent="-114300" algn="l" defTabSz="533400">
            <a:lnSpc>
              <a:spcPct val="90000"/>
            </a:lnSpc>
            <a:spcBef>
              <a:spcPct val="0"/>
            </a:spcBef>
            <a:spcAft>
              <a:spcPct val="15000"/>
            </a:spcAft>
            <a:buChar char="••"/>
          </a:pPr>
          <a:endParaRPr lang="nl-NL" sz="1200" kern="1200" dirty="0"/>
        </a:p>
        <a:p>
          <a:pPr marL="57150" lvl="1" indent="-57150" algn="l" defTabSz="400050">
            <a:lnSpc>
              <a:spcPct val="90000"/>
            </a:lnSpc>
            <a:spcBef>
              <a:spcPct val="0"/>
            </a:spcBef>
            <a:spcAft>
              <a:spcPct val="15000"/>
            </a:spcAft>
            <a:buChar char="••"/>
          </a:pPr>
          <a:endParaRPr lang="nl-NL" sz="900" kern="1200" dirty="0"/>
        </a:p>
        <a:p>
          <a:pPr marL="57150" lvl="1" indent="-57150" algn="l" defTabSz="400050">
            <a:lnSpc>
              <a:spcPct val="90000"/>
            </a:lnSpc>
            <a:spcBef>
              <a:spcPct val="0"/>
            </a:spcBef>
            <a:spcAft>
              <a:spcPct val="15000"/>
            </a:spcAft>
            <a:buChar char="••"/>
          </a:pPr>
          <a:endParaRPr lang="nl-NL" sz="900" kern="1200" dirty="0"/>
        </a:p>
        <a:p>
          <a:pPr marL="57150" lvl="1" indent="-57150" algn="l" defTabSz="400050">
            <a:lnSpc>
              <a:spcPct val="90000"/>
            </a:lnSpc>
            <a:spcBef>
              <a:spcPct val="0"/>
            </a:spcBef>
            <a:spcAft>
              <a:spcPct val="15000"/>
            </a:spcAft>
            <a:buChar char="••"/>
          </a:pPr>
          <a:endParaRPr lang="nl-NL" sz="900" kern="1200" dirty="0"/>
        </a:p>
      </dsp:txBody>
      <dsp:txXfrm>
        <a:off x="5954722" y="1757521"/>
        <a:ext cx="2154469" cy="3146263"/>
      </dsp:txXfrm>
    </dsp:sp>
    <dsp:sp modelId="{2EA9AADF-559B-2449-BE65-579E69C811BA}">
      <dsp:nvSpPr>
        <dsp:cNvPr id="0" name=""/>
        <dsp:cNvSpPr/>
      </dsp:nvSpPr>
      <dsp:spPr>
        <a:xfrm>
          <a:off x="586413" y="2404859"/>
          <a:ext cx="2766318" cy="120478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nl-NL" sz="1200" kern="1200" dirty="0" smtClean="0"/>
            <a:t>Waardevolst van lidmaatschap SNL (1x)</a:t>
          </a:r>
          <a:endParaRPr lang="nl-NL" sz="1200" kern="1200" dirty="0"/>
        </a:p>
        <a:p>
          <a:pPr marL="114300" lvl="1" indent="-114300" algn="l" defTabSz="533400">
            <a:lnSpc>
              <a:spcPct val="90000"/>
            </a:lnSpc>
            <a:spcBef>
              <a:spcPct val="0"/>
            </a:spcBef>
            <a:spcAft>
              <a:spcPct val="15000"/>
            </a:spcAft>
            <a:buChar char="••"/>
          </a:pPr>
          <a:r>
            <a:rPr lang="nl-NL" sz="1200" kern="1200" dirty="0" err="1" smtClean="0"/>
            <a:t>Sietar</a:t>
          </a:r>
          <a:r>
            <a:rPr lang="nl-NL" sz="1200" kern="1200" dirty="0" smtClean="0"/>
            <a:t> congres: meer diepgang, in NL? (2x)</a:t>
          </a:r>
          <a:endParaRPr lang="nl-NL" sz="1200" kern="1200" dirty="0"/>
        </a:p>
      </dsp:txBody>
      <dsp:txXfrm>
        <a:off x="612878" y="2732520"/>
        <a:ext cx="1883492" cy="850657"/>
      </dsp:txXfrm>
    </dsp:sp>
    <dsp:sp modelId="{A33E8325-8350-1347-A96C-2ABC72069B9C}">
      <dsp:nvSpPr>
        <dsp:cNvPr id="0" name=""/>
        <dsp:cNvSpPr/>
      </dsp:nvSpPr>
      <dsp:spPr>
        <a:xfrm>
          <a:off x="4346745" y="-119788"/>
          <a:ext cx="3047347" cy="120478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nl-NL" sz="1200" kern="1200" dirty="0" smtClean="0"/>
            <a:t>Blij met </a:t>
          </a:r>
          <a:r>
            <a:rPr lang="nl-NL" sz="1200" kern="1200" dirty="0" err="1" smtClean="0"/>
            <a:t>enquete</a:t>
          </a:r>
          <a:r>
            <a:rPr lang="nl-NL" sz="1200" kern="1200" dirty="0" smtClean="0"/>
            <a:t> (3x) </a:t>
          </a:r>
          <a:endParaRPr lang="nl-NL" sz="1200" kern="1200" dirty="0"/>
        </a:p>
        <a:p>
          <a:pPr marL="114300" lvl="1" indent="-114300" algn="l" defTabSz="533400">
            <a:lnSpc>
              <a:spcPct val="90000"/>
            </a:lnSpc>
            <a:spcBef>
              <a:spcPct val="0"/>
            </a:spcBef>
            <a:spcAft>
              <a:spcPct val="15000"/>
            </a:spcAft>
            <a:buChar char="••"/>
          </a:pPr>
          <a:r>
            <a:rPr lang="nl-NL" sz="1200" kern="1200" dirty="0" smtClean="0"/>
            <a:t>Succes met werkgroep (1x)</a:t>
          </a:r>
          <a:endParaRPr lang="nl-NL" sz="1200" kern="1200" dirty="0"/>
        </a:p>
        <a:p>
          <a:pPr marL="114300" lvl="1" indent="-114300" algn="l" defTabSz="533400">
            <a:lnSpc>
              <a:spcPct val="90000"/>
            </a:lnSpc>
            <a:spcBef>
              <a:spcPct val="0"/>
            </a:spcBef>
            <a:spcAft>
              <a:spcPct val="15000"/>
            </a:spcAft>
            <a:buChar char="••"/>
          </a:pPr>
          <a:r>
            <a:rPr lang="nl-NL" sz="1200" kern="1200" dirty="0" smtClean="0"/>
            <a:t>Nadelen: open vragen onvoldoende opening, geen vragen over SE (1x)</a:t>
          </a:r>
          <a:endParaRPr lang="nl-NL" sz="1200" kern="1200" dirty="0"/>
        </a:p>
      </dsp:txBody>
      <dsp:txXfrm>
        <a:off x="5287414" y="-93323"/>
        <a:ext cx="2080212" cy="850657"/>
      </dsp:txXfrm>
    </dsp:sp>
    <dsp:sp modelId="{0F0F9ACB-3993-7D4E-9B4A-080D8B1ADA8D}">
      <dsp:nvSpPr>
        <dsp:cNvPr id="0" name=""/>
        <dsp:cNvSpPr/>
      </dsp:nvSpPr>
      <dsp:spPr>
        <a:xfrm>
          <a:off x="466218" y="-119776"/>
          <a:ext cx="3473465" cy="13372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nl-NL" sz="1200" kern="1200" dirty="0" smtClean="0"/>
            <a:t>Bestuur, activiteiten commissie (4x)</a:t>
          </a:r>
          <a:endParaRPr lang="nl-NL" sz="1200" kern="1200" dirty="0"/>
        </a:p>
        <a:p>
          <a:pPr marL="114300" lvl="1" indent="-114300" algn="l" defTabSz="533400">
            <a:lnSpc>
              <a:spcPct val="90000"/>
            </a:lnSpc>
            <a:spcBef>
              <a:spcPct val="0"/>
            </a:spcBef>
            <a:spcAft>
              <a:spcPct val="15000"/>
            </a:spcAft>
            <a:buChar char="••"/>
          </a:pPr>
          <a:r>
            <a:rPr lang="nl-NL" sz="1200" kern="1200" dirty="0" smtClean="0"/>
            <a:t>Succes, dank, ga zo door (5x)</a:t>
          </a:r>
          <a:endParaRPr lang="nl-NL" sz="1200" kern="1200" dirty="0"/>
        </a:p>
        <a:p>
          <a:pPr marL="114300" lvl="1" indent="-114300" algn="l" defTabSz="533400">
            <a:lnSpc>
              <a:spcPct val="90000"/>
            </a:lnSpc>
            <a:spcBef>
              <a:spcPct val="0"/>
            </a:spcBef>
            <a:spcAft>
              <a:spcPct val="15000"/>
            </a:spcAft>
            <a:buChar char="••"/>
          </a:pPr>
          <a:r>
            <a:rPr lang="nl-NL" sz="1200" kern="1200" dirty="0" smtClean="0"/>
            <a:t>Trots op lidmaatschap, mooie organisatie (3x)</a:t>
          </a:r>
          <a:endParaRPr lang="nl-NL" sz="1200" kern="1200" dirty="0"/>
        </a:p>
      </dsp:txBody>
      <dsp:txXfrm>
        <a:off x="495593" y="-90401"/>
        <a:ext cx="2372675" cy="944178"/>
      </dsp:txXfrm>
    </dsp:sp>
    <dsp:sp modelId="{C1AB6F64-2532-544C-BBE5-570EEF74638D}">
      <dsp:nvSpPr>
        <dsp:cNvPr id="0" name=""/>
        <dsp:cNvSpPr/>
      </dsp:nvSpPr>
      <dsp:spPr>
        <a:xfrm>
          <a:off x="2446927" y="595108"/>
          <a:ext cx="1630223" cy="1630223"/>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nl-NL" sz="1800" kern="1200" dirty="0" err="1" smtClean="0"/>
            <a:t>Compli-menten</a:t>
          </a:r>
          <a:endParaRPr lang="nl-NL" sz="1800" kern="1200" dirty="0"/>
        </a:p>
      </dsp:txBody>
      <dsp:txXfrm>
        <a:off x="2924408" y="1072589"/>
        <a:ext cx="1152742" cy="1152742"/>
      </dsp:txXfrm>
    </dsp:sp>
    <dsp:sp modelId="{137E0A45-2BF8-DF42-8271-F46A1FAB070E}">
      <dsp:nvSpPr>
        <dsp:cNvPr id="0" name=""/>
        <dsp:cNvSpPr/>
      </dsp:nvSpPr>
      <dsp:spPr>
        <a:xfrm rot="5400000">
          <a:off x="4152449" y="595108"/>
          <a:ext cx="1630223" cy="1630223"/>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nl-NL" sz="1800" kern="1200" dirty="0" err="1" smtClean="0"/>
            <a:t>Enquete</a:t>
          </a:r>
          <a:endParaRPr lang="nl-NL" sz="1800" kern="1200" dirty="0"/>
        </a:p>
      </dsp:txBody>
      <dsp:txXfrm rot="-5400000">
        <a:off x="4152449" y="1072589"/>
        <a:ext cx="1152742" cy="1152742"/>
      </dsp:txXfrm>
    </dsp:sp>
    <dsp:sp modelId="{27917F36-7544-664B-B64F-C38BCFA71004}">
      <dsp:nvSpPr>
        <dsp:cNvPr id="0" name=""/>
        <dsp:cNvSpPr/>
      </dsp:nvSpPr>
      <dsp:spPr>
        <a:xfrm rot="10800000">
          <a:off x="4152449" y="2300630"/>
          <a:ext cx="1630223" cy="1630223"/>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nl-NL" sz="1800" kern="1200" dirty="0" err="1" smtClean="0"/>
            <a:t>Sietar</a:t>
          </a:r>
          <a:r>
            <a:rPr lang="nl-NL" sz="1800" kern="1200" dirty="0" smtClean="0"/>
            <a:t> NL</a:t>
          </a:r>
          <a:endParaRPr lang="nl-NL" sz="1800" kern="1200" dirty="0"/>
        </a:p>
      </dsp:txBody>
      <dsp:txXfrm rot="10800000">
        <a:off x="4152449" y="2300630"/>
        <a:ext cx="1152742" cy="1152742"/>
      </dsp:txXfrm>
    </dsp:sp>
    <dsp:sp modelId="{F5404538-CABB-8140-BE24-E456E0E184E0}">
      <dsp:nvSpPr>
        <dsp:cNvPr id="0" name=""/>
        <dsp:cNvSpPr/>
      </dsp:nvSpPr>
      <dsp:spPr>
        <a:xfrm rot="16200000">
          <a:off x="2446927" y="2300630"/>
          <a:ext cx="1630223" cy="1630223"/>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nl-NL" sz="1800" kern="1200" dirty="0" err="1" smtClean="0"/>
            <a:t>Sietar</a:t>
          </a:r>
          <a:r>
            <a:rPr lang="nl-NL" sz="1800" kern="1200" dirty="0" smtClean="0"/>
            <a:t> EU</a:t>
          </a:r>
          <a:endParaRPr lang="nl-NL" sz="1800" kern="1200" dirty="0"/>
        </a:p>
      </dsp:txBody>
      <dsp:txXfrm rot="5400000">
        <a:off x="2924408" y="2300630"/>
        <a:ext cx="1152742" cy="1152742"/>
      </dsp:txXfrm>
    </dsp:sp>
    <dsp:sp modelId="{432A703A-17AE-AD47-A913-0135BDD7B9ED}">
      <dsp:nvSpPr>
        <dsp:cNvPr id="0" name=""/>
        <dsp:cNvSpPr/>
      </dsp:nvSpPr>
      <dsp:spPr>
        <a:xfrm>
          <a:off x="3833370" y="1924136"/>
          <a:ext cx="562859" cy="489443"/>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2AF79BA4-456E-BF46-AC39-5D2B3F5DF278}">
      <dsp:nvSpPr>
        <dsp:cNvPr id="0" name=""/>
        <dsp:cNvSpPr/>
      </dsp:nvSpPr>
      <dsp:spPr>
        <a:xfrm rot="10800000">
          <a:off x="3833370" y="2112383"/>
          <a:ext cx="562859" cy="489443"/>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png"/></Relationships>
</file>

<file path=ppt/drawings/drawing1.xml><?xml version="1.0" encoding="utf-8"?>
<c:userShapes xmlns:c="http://schemas.openxmlformats.org/drawingml/2006/chart">
  <cdr:relSizeAnchor xmlns:cdr="http://schemas.openxmlformats.org/drawingml/2006/chartDrawing">
    <cdr:from>
      <cdr:x>0.66943</cdr:x>
      <cdr:y>0.0077</cdr:y>
    </cdr:from>
    <cdr:to>
      <cdr:x>1</cdr:x>
      <cdr:y>0.21066</cdr:y>
    </cdr:to>
    <cdr:pic>
      <cdr:nvPicPr>
        <cdr:cNvPr id="2" name="Afbeelding 1" descr="images.png"/>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299236" y="50800"/>
          <a:ext cx="2915816" cy="1338985"/>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0.10982</cdr:x>
      <cdr:y>0.86383</cdr:y>
    </cdr:from>
    <cdr:to>
      <cdr:x>0.11279</cdr:x>
      <cdr:y>0.9059</cdr:y>
    </cdr:to>
    <cdr:sp macro="" textlink="">
      <cdr:nvSpPr>
        <cdr:cNvPr id="4097" name="Text Box 1"/>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8" name="Text Box 2"/>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9" name="Text Box 3"/>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0" name="Text Box 4"/>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1" name="Text Box 5"/>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2" name="Text Box 6"/>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3" name="Text Box 7"/>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4" name="Text Box 8"/>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5" name="Text Box 9"/>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userShapes>
</file>

<file path=ppt/drawings/drawing3.xml><?xml version="1.0" encoding="utf-8"?>
<c:userShapes xmlns:c="http://schemas.openxmlformats.org/drawingml/2006/chart">
  <cdr:relSizeAnchor xmlns:cdr="http://schemas.openxmlformats.org/drawingml/2006/chartDrawing">
    <cdr:from>
      <cdr:x>0.10982</cdr:x>
      <cdr:y>0.86383</cdr:y>
    </cdr:from>
    <cdr:to>
      <cdr:x>0.11279</cdr:x>
      <cdr:y>0.9059</cdr:y>
    </cdr:to>
    <cdr:sp macro="" textlink="">
      <cdr:nvSpPr>
        <cdr:cNvPr id="4097" name="Text Box 1"/>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8" name="Text Box 2"/>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9" name="Text Box 3"/>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0" name="Text Box 4"/>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1" name="Text Box 5"/>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2" name="Text Box 6"/>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3" name="Text Box 7"/>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4" name="Text Box 8"/>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5" name="Text Box 9"/>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userShapes>
</file>

<file path=ppt/drawings/drawing4.xml><?xml version="1.0" encoding="utf-8"?>
<c:userShapes xmlns:c="http://schemas.openxmlformats.org/drawingml/2006/chart">
  <cdr:relSizeAnchor xmlns:cdr="http://schemas.openxmlformats.org/drawingml/2006/chartDrawing">
    <cdr:from>
      <cdr:x>0.10982</cdr:x>
      <cdr:y>0.86383</cdr:y>
    </cdr:from>
    <cdr:to>
      <cdr:x>0.11279</cdr:x>
      <cdr:y>0.9059</cdr:y>
    </cdr:to>
    <cdr:sp macro="" textlink="">
      <cdr:nvSpPr>
        <cdr:cNvPr id="4097" name="Text Box 1"/>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8" name="Text Box 2"/>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099" name="Text Box 3"/>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0" name="Text Box 4"/>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1" name="Text Box 5"/>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2" name="Text Box 6"/>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3" name="Text Box 7"/>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4" name="Text Box 8"/>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dr:relSizeAnchor xmlns:cdr="http://schemas.openxmlformats.org/drawingml/2006/chartDrawing">
    <cdr:from>
      <cdr:x>0.10982</cdr:x>
      <cdr:y>0.86383</cdr:y>
    </cdr:from>
    <cdr:to>
      <cdr:x>0.11279</cdr:x>
      <cdr:y>0.9059</cdr:y>
    </cdr:to>
    <cdr:sp macro="" textlink="">
      <cdr:nvSpPr>
        <cdr:cNvPr id="4105" name="Text Box 9"/>
        <cdr:cNvSpPr txBox="1">
          <a:spLocks xmlns:a="http://schemas.openxmlformats.org/drawingml/2006/main" noChangeArrowheads="1"/>
        </cdr:cNvSpPr>
      </cdr:nvSpPr>
      <cdr:spPr bwMode="auto">
        <a:xfrm xmlns:a="http://schemas.openxmlformats.org/drawingml/2006/main">
          <a:off x="683433" y="3159543"/>
          <a:ext cx="18467" cy="153888"/>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ffectLst xmlns:a="http://schemas.openxmlformats.org/drawingml/2006/main"/>
        <a:extLst xmlns:a="http://schemas.openxmlformats.org/drawingml/2006/main">
          <a:ext uri="{91240B29-F687-4f45-9708-019B960494DF}">
            <a14:hiddenLine xmlns:a14="http://schemas.microsoft.com/office/drawing/2010/main" w="1">
              <a:solidFill>
                <a:srgbClr xmlns:mc="http://schemas.openxmlformats.org/markup-compatibility/2006" val="000000" mc:Ignorable="a14" a14:legacySpreadsheetColorIndex="77"/>
              </a:solidFill>
              <a:miter lim="800000"/>
              <a:headEn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0" rIns="0" bIns="0" anchor="ctr" upright="1">
          <a:spAutoFit/>
        </a:bodyPr>
        <a:lstStyle xmlns:a="http://schemas.openxmlformats.org/drawingml/2006/main"/>
        <a:p xmlns:a="http://schemas.openxmlformats.org/drawingml/2006/main">
          <a:pPr algn="ctr" rtl="0">
            <a:defRPr sz="1000"/>
          </a:pPr>
          <a:endParaRPr lang="nl-NL"/>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4975A8-F5A0-D044-B79C-FA84CC3194F5}" type="datetimeFigureOut">
              <a:rPr lang="nl-NL" smtClean="0"/>
              <a:t>15/04/16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4BEF62-2FAE-784D-BB6F-C2B14BF60017}" type="slidenum">
              <a:rPr lang="nl-NL" smtClean="0"/>
              <a:t>‹nr.›</a:t>
            </a:fld>
            <a:endParaRPr lang="nl-NL"/>
          </a:p>
        </p:txBody>
      </p:sp>
    </p:spTree>
    <p:extLst>
      <p:ext uri="{BB962C8B-B14F-4D97-AF65-F5344CB8AC3E}">
        <p14:creationId xmlns:p14="http://schemas.microsoft.com/office/powerpoint/2010/main" val="12810462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190 verstuurd</a:t>
            </a:r>
          </a:p>
          <a:p>
            <a:r>
              <a:rPr lang="nl-NL" dirty="0" smtClean="0"/>
              <a:t>20</a:t>
            </a:r>
            <a:r>
              <a:rPr lang="nl-NL" baseline="0" dirty="0" smtClean="0"/>
              <a:t> onbestelbaar, geen lid meer, out of office, niet nu</a:t>
            </a:r>
          </a:p>
          <a:p>
            <a:endParaRPr lang="nl-NL" baseline="0" dirty="0" smtClean="0"/>
          </a:p>
          <a:p>
            <a:r>
              <a:rPr lang="nl-NL" baseline="0" dirty="0" smtClean="0"/>
              <a:t>Huidige ledenlijst is anders dan degene die wij gebruikt hebben (daar is het aantal nu 211)</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5</a:t>
            </a:fld>
            <a:endParaRPr lang="nl-NL"/>
          </a:p>
        </p:txBody>
      </p:sp>
    </p:spTree>
    <p:extLst>
      <p:ext uri="{BB962C8B-B14F-4D97-AF65-F5344CB8AC3E}">
        <p14:creationId xmlns:p14="http://schemas.microsoft.com/office/powerpoint/2010/main" val="4036400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smtClean="0">
                <a:solidFill>
                  <a:schemeClr val="tx1"/>
                </a:solidFill>
                <a:effectLst/>
                <a:latin typeface="+mn-lt"/>
                <a:ea typeface="+mn-ea"/>
                <a:cs typeface="+mn-cs"/>
              </a:rPr>
              <a:t>43 respondenten (2 niet ingevuld) meerdere antwoorden mogelijk</a:t>
            </a:r>
          </a:p>
          <a:p>
            <a:endParaRPr lang="nl-NL" sz="1200" b="0" i="0" u="none" strike="noStrike" kern="1200" dirty="0" smtClean="0">
              <a:solidFill>
                <a:schemeClr val="tx1"/>
              </a:solidFill>
              <a:effectLst/>
              <a:latin typeface="+mn-lt"/>
              <a:ea typeface="+mn-ea"/>
              <a:cs typeface="+mn-cs"/>
            </a:endParaRPr>
          </a:p>
          <a:p>
            <a:r>
              <a:rPr lang="nl-NL" sz="1200" b="0" i="0" u="none" strike="noStrike" kern="1200" dirty="0" smtClean="0">
                <a:solidFill>
                  <a:schemeClr val="tx1"/>
                </a:solidFill>
                <a:effectLst/>
                <a:latin typeface="+mn-lt"/>
                <a:ea typeface="+mn-ea"/>
                <a:cs typeface="+mn-cs"/>
              </a:rPr>
              <a:t>Niet gescoord: </a:t>
            </a:r>
          </a:p>
          <a:p>
            <a:r>
              <a:rPr lang="nl-NL" sz="1200" b="0" i="0" u="none" strike="noStrike" kern="1200" dirty="0" smtClean="0">
                <a:solidFill>
                  <a:schemeClr val="tx1"/>
                </a:solidFill>
                <a:effectLst/>
                <a:latin typeface="+mn-lt"/>
                <a:ea typeface="+mn-ea"/>
                <a:cs typeface="+mn-cs"/>
              </a:rPr>
              <a:t>Internationalisering 3x (NR 23,39,41)</a:t>
            </a:r>
            <a:r>
              <a:rPr lang="nl-NL" dirty="0" smtClean="0"/>
              <a:t> </a:t>
            </a:r>
          </a:p>
          <a:p>
            <a:r>
              <a:rPr lang="nl-NL" sz="1200" b="0" i="0" u="none" strike="noStrike" kern="1200" dirty="0" smtClean="0">
                <a:solidFill>
                  <a:schemeClr val="tx1"/>
                </a:solidFill>
                <a:effectLst/>
                <a:latin typeface="+mn-lt"/>
                <a:ea typeface="+mn-ea"/>
                <a:cs typeface="+mn-cs"/>
              </a:rPr>
              <a:t>Keurmerk 1x (NR23)</a:t>
            </a:r>
            <a:r>
              <a:rPr lang="nl-NL" dirty="0" smtClean="0"/>
              <a:t> </a:t>
            </a:r>
          </a:p>
          <a:p>
            <a:endParaRPr lang="nl-NL" sz="1200" b="1" i="0" u="none" strike="noStrike" kern="1200" dirty="0" smtClean="0">
              <a:solidFill>
                <a:schemeClr val="tx1"/>
              </a:solidFill>
              <a:effectLst/>
              <a:latin typeface="+mn-lt"/>
              <a:ea typeface="+mn-ea"/>
              <a:cs typeface="+mn-cs"/>
            </a:endParaRPr>
          </a:p>
          <a:p>
            <a:r>
              <a:rPr lang="nl-NL" sz="1200" b="0" i="0" u="none" strike="noStrike" kern="1200" dirty="0" smtClean="0">
                <a:solidFill>
                  <a:schemeClr val="tx1"/>
                </a:solidFill>
                <a:effectLst/>
                <a:latin typeface="+mn-lt"/>
                <a:ea typeface="+mn-ea"/>
                <a:cs typeface="+mn-cs"/>
              </a:rPr>
              <a:t>Houden zo en doorgaan (6x)</a:t>
            </a:r>
          </a:p>
          <a:p>
            <a:endParaRPr lang="nl-NL" sz="1200" b="1" i="0" u="none" strike="noStrike" kern="1200" dirty="0" smtClean="0">
              <a:solidFill>
                <a:schemeClr val="tx1"/>
              </a:solidFill>
              <a:effectLst/>
              <a:latin typeface="+mn-lt"/>
              <a:ea typeface="+mn-ea"/>
              <a:cs typeface="+mn-cs"/>
            </a:endParaRPr>
          </a:p>
          <a:p>
            <a:r>
              <a:rPr lang="nl-NL" sz="1200" b="1" i="0" u="none" strike="noStrike" kern="1200" dirty="0" smtClean="0">
                <a:solidFill>
                  <a:schemeClr val="tx1"/>
                </a:solidFill>
                <a:effectLst/>
                <a:latin typeface="+mn-lt"/>
                <a:ea typeface="+mn-ea"/>
                <a:cs typeface="+mn-cs"/>
              </a:rPr>
              <a:t>Intern:</a:t>
            </a:r>
            <a:r>
              <a:rPr lang="nl-NL" dirty="0" smtClean="0"/>
              <a:t> </a:t>
            </a:r>
            <a:r>
              <a:rPr lang="nl-NL" sz="1200" b="0" i="0" u="none" strike="noStrike" kern="1200" dirty="0" smtClean="0">
                <a:solidFill>
                  <a:schemeClr val="tx1"/>
                </a:solidFill>
                <a:effectLst/>
                <a:latin typeface="+mn-lt"/>
                <a:ea typeface="+mn-ea"/>
                <a:cs typeface="+mn-cs"/>
              </a:rPr>
              <a:t>Vakvereniging :2 (ondersteuning </a:t>
            </a:r>
            <a:r>
              <a:rPr lang="nl-NL" sz="1200" b="0" i="0" u="none" strike="noStrike" kern="1200" dirty="0" err="1" smtClean="0">
                <a:solidFill>
                  <a:schemeClr val="tx1"/>
                </a:solidFill>
                <a:effectLst/>
                <a:latin typeface="+mn-lt"/>
                <a:ea typeface="+mn-ea"/>
                <a:cs typeface="+mn-cs"/>
              </a:rPr>
              <a:t>dmv</a:t>
            </a:r>
            <a:r>
              <a:rPr lang="nl-NL" sz="1200" b="0" i="0" u="none" strike="noStrike" kern="1200" dirty="0" smtClean="0">
                <a:solidFill>
                  <a:schemeClr val="tx1"/>
                </a:solidFill>
                <a:effectLst/>
                <a:latin typeface="+mn-lt"/>
                <a:ea typeface="+mn-ea"/>
                <a:cs typeface="+mn-cs"/>
              </a:rPr>
              <a:t> , contractvoorbeelden, opleidingen met diplomering,  </a:t>
            </a:r>
            <a:r>
              <a:rPr lang="nl-NL" sz="1200" b="0" i="0" u="none" strike="noStrike" kern="1200" dirty="0" err="1" smtClean="0">
                <a:solidFill>
                  <a:schemeClr val="tx1"/>
                </a:solidFill>
                <a:effectLst/>
                <a:latin typeface="+mn-lt"/>
                <a:ea typeface="+mn-ea"/>
                <a:cs typeface="+mn-cs"/>
              </a:rPr>
              <a:t>etc</a:t>
            </a:r>
            <a:r>
              <a:rPr lang="nl-NL" sz="1200" b="0" i="0" u="none" strike="noStrike" kern="1200" dirty="0" smtClean="0">
                <a:solidFill>
                  <a:schemeClr val="tx1"/>
                </a:solidFill>
                <a:effectLst/>
                <a:latin typeface="+mn-lt"/>
                <a:ea typeface="+mn-ea"/>
                <a:cs typeface="+mn-cs"/>
              </a:rPr>
              <a:t>)</a:t>
            </a:r>
            <a:r>
              <a:rPr lang="nl-NL" dirty="0" smtClean="0"/>
              <a:t> </a:t>
            </a:r>
            <a:r>
              <a:rPr lang="nl-NL" sz="1200" b="0" i="0" u="none" strike="noStrike" kern="1200" dirty="0" smtClean="0">
                <a:solidFill>
                  <a:schemeClr val="tx1"/>
                </a:solidFill>
                <a:effectLst/>
                <a:latin typeface="+mn-lt"/>
                <a:ea typeface="+mn-ea"/>
                <a:cs typeface="+mn-cs"/>
              </a:rPr>
              <a:t>Expertise uitwisseling/ervaring delen/samenwerken ; 26 </a:t>
            </a:r>
            <a:r>
              <a:rPr lang="nl-NL" dirty="0" smtClean="0"/>
              <a:t> </a:t>
            </a:r>
            <a:r>
              <a:rPr lang="nl-NL" sz="1200" b="0" i="0" u="none" strike="noStrike" kern="1200" dirty="0" smtClean="0">
                <a:solidFill>
                  <a:schemeClr val="tx1"/>
                </a:solidFill>
                <a:effectLst/>
                <a:latin typeface="+mn-lt"/>
                <a:ea typeface="+mn-ea"/>
                <a:cs typeface="+mn-cs"/>
              </a:rPr>
              <a:t>Meedenken maatschappelijke vraagstukken ; 6</a:t>
            </a:r>
            <a:r>
              <a:rPr lang="nl-NL" dirty="0" smtClean="0"/>
              <a:t> </a:t>
            </a:r>
            <a:r>
              <a:rPr lang="nl-NL" sz="1200" b="0" i="0" u="none" strike="noStrike" kern="1200" dirty="0" smtClean="0">
                <a:solidFill>
                  <a:schemeClr val="tx1"/>
                </a:solidFill>
                <a:effectLst/>
                <a:latin typeface="+mn-lt"/>
                <a:ea typeface="+mn-ea"/>
                <a:cs typeface="+mn-cs"/>
              </a:rPr>
              <a:t>bevorderen eigen professionele ontwikkeling (</a:t>
            </a:r>
            <a:r>
              <a:rPr lang="nl-NL" sz="1200" b="0" i="0" u="none" strike="noStrike" kern="1200" dirty="0" err="1" smtClean="0">
                <a:solidFill>
                  <a:schemeClr val="tx1"/>
                </a:solidFill>
                <a:effectLst/>
                <a:latin typeface="+mn-lt"/>
                <a:ea typeface="+mn-ea"/>
                <a:cs typeface="+mn-cs"/>
              </a:rPr>
              <a:t>dmv</a:t>
            </a:r>
            <a:r>
              <a:rPr lang="nl-NL" sz="1200" b="0" i="0" u="none" strike="noStrike" kern="1200" dirty="0" smtClean="0">
                <a:solidFill>
                  <a:schemeClr val="tx1"/>
                </a:solidFill>
                <a:effectLst/>
                <a:latin typeface="+mn-lt"/>
                <a:ea typeface="+mn-ea"/>
                <a:cs typeface="+mn-cs"/>
              </a:rPr>
              <a:t> scholing </a:t>
            </a:r>
            <a:r>
              <a:rPr lang="nl-NL" sz="1200" b="0" i="0" u="none" strike="noStrike" kern="1200" dirty="0" err="1" smtClean="0">
                <a:solidFill>
                  <a:schemeClr val="tx1"/>
                </a:solidFill>
                <a:effectLst/>
                <a:latin typeface="+mn-lt"/>
                <a:ea typeface="+mn-ea"/>
                <a:cs typeface="+mn-cs"/>
              </a:rPr>
              <a:t>etc</a:t>
            </a:r>
            <a:r>
              <a:rPr lang="nl-NL" sz="1200" b="0" i="0" u="none" strike="noStrike" kern="1200" dirty="0" smtClean="0">
                <a:solidFill>
                  <a:schemeClr val="tx1"/>
                </a:solidFill>
                <a:effectLst/>
                <a:latin typeface="+mn-lt"/>
                <a:ea typeface="+mn-ea"/>
                <a:cs typeface="+mn-cs"/>
              </a:rPr>
              <a:t>): 6</a:t>
            </a:r>
            <a:r>
              <a:rPr lang="nl-NL" dirty="0" smtClean="0"/>
              <a:t> </a:t>
            </a:r>
            <a:r>
              <a:rPr lang="nl-NL" sz="1200" b="0" i="0" u="none" strike="noStrike" kern="1200" dirty="0" smtClean="0">
                <a:solidFill>
                  <a:schemeClr val="tx1"/>
                </a:solidFill>
                <a:effectLst/>
                <a:latin typeface="+mn-lt"/>
                <a:ea typeface="+mn-ea"/>
                <a:cs typeface="+mn-cs"/>
              </a:rPr>
              <a:t>Leden (samenstelling, vergroten ledenbestand); 5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15</a:t>
            </a:fld>
            <a:endParaRPr lang="nl-NL"/>
          </a:p>
        </p:txBody>
      </p:sp>
    </p:spTree>
    <p:extLst>
      <p:ext uri="{BB962C8B-B14F-4D97-AF65-F5344CB8AC3E}">
        <p14:creationId xmlns:p14="http://schemas.microsoft.com/office/powerpoint/2010/main" val="213675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200" b="0" i="0" u="none" strike="noStrike" kern="1200" dirty="0" smtClean="0">
                <a:solidFill>
                  <a:schemeClr val="tx1"/>
                </a:solidFill>
                <a:effectLst/>
                <a:latin typeface="+mn-lt"/>
                <a:ea typeface="+mn-ea"/>
                <a:cs typeface="+mn-cs"/>
              </a:rPr>
              <a:t>43 respondenten (2 niet ingevuld) meerdere antwoorden mogelijk</a:t>
            </a:r>
          </a:p>
          <a:p>
            <a:endParaRPr lang="nl-NL" sz="1200" b="1" i="0" u="none" strike="noStrike" kern="1200" dirty="0" smtClean="0">
              <a:solidFill>
                <a:schemeClr val="tx1"/>
              </a:solidFill>
              <a:effectLst/>
              <a:latin typeface="+mn-lt"/>
              <a:ea typeface="+mn-ea"/>
              <a:cs typeface="+mn-cs"/>
            </a:endParaRPr>
          </a:p>
          <a:p>
            <a:r>
              <a:rPr lang="nl-NL" sz="1200" b="1" i="0" u="none" strike="noStrike" kern="1200" dirty="0" smtClean="0">
                <a:solidFill>
                  <a:schemeClr val="tx1"/>
                </a:solidFill>
                <a:effectLst/>
                <a:latin typeface="+mn-lt"/>
                <a:ea typeface="+mn-ea"/>
                <a:cs typeface="+mn-cs"/>
              </a:rPr>
              <a:t>Extern</a:t>
            </a:r>
            <a:r>
              <a:rPr lang="nl-NL" dirty="0" smtClean="0"/>
              <a:t> </a:t>
            </a:r>
            <a:r>
              <a:rPr lang="nl-NL" sz="1200" b="0" i="0" u="none" strike="noStrike" kern="1200" dirty="0" smtClean="0">
                <a:solidFill>
                  <a:schemeClr val="tx1"/>
                </a:solidFill>
                <a:effectLst/>
                <a:latin typeface="+mn-lt"/>
                <a:ea typeface="+mn-ea"/>
                <a:cs typeface="+mn-cs"/>
              </a:rPr>
              <a:t>Naamsbekendheid (zichtbaarheid) :9</a:t>
            </a:r>
            <a:r>
              <a:rPr lang="nl-NL" dirty="0" smtClean="0"/>
              <a:t> </a:t>
            </a:r>
            <a:r>
              <a:rPr lang="nl-NL" sz="1200" b="0" i="0" u="none" strike="noStrike" kern="1200" dirty="0" smtClean="0">
                <a:solidFill>
                  <a:schemeClr val="tx1"/>
                </a:solidFill>
                <a:effectLst/>
                <a:latin typeface="+mn-lt"/>
                <a:ea typeface="+mn-ea"/>
                <a:cs typeface="+mn-cs"/>
              </a:rPr>
              <a:t>Meedenken, gesprekspartner, kennis delen (invloed uitoefenen)</a:t>
            </a:r>
            <a:r>
              <a:rPr lang="nl-NL" dirty="0" smtClean="0"/>
              <a:t> : 9 </a:t>
            </a:r>
            <a:r>
              <a:rPr lang="nl-NL" sz="1200" b="0" i="0" u="none" strike="noStrike" kern="1200" dirty="0" smtClean="0">
                <a:solidFill>
                  <a:schemeClr val="tx1"/>
                </a:solidFill>
                <a:effectLst/>
                <a:latin typeface="+mn-lt"/>
                <a:ea typeface="+mn-ea"/>
                <a:cs typeface="+mn-cs"/>
              </a:rPr>
              <a:t>Aanbieden trainingen: 2</a:t>
            </a:r>
            <a:r>
              <a:rPr lang="nl-NL" dirty="0" smtClean="0"/>
              <a:t> </a:t>
            </a:r>
            <a:r>
              <a:rPr lang="nl-NL" sz="1200" b="0" i="0" u="none" strike="noStrike" kern="1200" dirty="0" smtClean="0">
                <a:solidFill>
                  <a:schemeClr val="tx1"/>
                </a:solidFill>
                <a:effectLst/>
                <a:latin typeface="+mn-lt"/>
                <a:ea typeface="+mn-ea"/>
                <a:cs typeface="+mn-cs"/>
              </a:rPr>
              <a:t>Netwerken (met andere organisaties en mensen, niet noodzakelijk intercultureel) :11</a:t>
            </a:r>
            <a:r>
              <a:rPr lang="nl-NL" dirty="0" smtClean="0"/>
              <a:t> </a:t>
            </a:r>
            <a:r>
              <a:rPr lang="nl-NL" sz="1200" b="0" i="0" u="none" strike="noStrike" kern="1200" dirty="0" smtClean="0">
                <a:solidFill>
                  <a:schemeClr val="tx1"/>
                </a:solidFill>
                <a:effectLst/>
                <a:latin typeface="+mn-lt"/>
                <a:ea typeface="+mn-ea"/>
                <a:cs typeface="+mn-cs"/>
              </a:rPr>
              <a:t>Sociaal maatschappelijke vraagstukken (positie kiezen en onderzoeken) :12</a:t>
            </a:r>
            <a:r>
              <a:rPr lang="nl-NL" dirty="0" smtClean="0"/>
              <a:t>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16</a:t>
            </a:fld>
            <a:endParaRPr lang="nl-NL"/>
          </a:p>
        </p:txBody>
      </p:sp>
    </p:spTree>
    <p:extLst>
      <p:ext uri="{BB962C8B-B14F-4D97-AF65-F5344CB8AC3E}">
        <p14:creationId xmlns:p14="http://schemas.microsoft.com/office/powerpoint/2010/main" val="667823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smtClean="0">
                <a:solidFill>
                  <a:schemeClr val="tx1"/>
                </a:solidFill>
                <a:effectLst/>
                <a:latin typeface="+mn-lt"/>
                <a:ea typeface="+mn-ea"/>
                <a:cs typeface="+mn-cs"/>
              </a:rPr>
              <a:t>Reacties: 42, overgeslagen 3</a:t>
            </a:r>
          </a:p>
          <a:p>
            <a:r>
              <a:rPr lang="nl-NL" sz="1200" b="1" i="0" u="none" strike="noStrike" kern="1200" dirty="0" smtClean="0">
                <a:solidFill>
                  <a:schemeClr val="tx1"/>
                </a:solidFill>
                <a:effectLst/>
                <a:latin typeface="+mn-lt"/>
                <a:ea typeface="+mn-ea"/>
                <a:cs typeface="+mn-cs"/>
              </a:rPr>
              <a:t>De thema's</a:t>
            </a:r>
            <a:r>
              <a:rPr lang="nl-NL" dirty="0" smtClean="0"/>
              <a:t> </a:t>
            </a:r>
            <a:r>
              <a:rPr lang="nl-NL" sz="1200" b="1" i="0" u="none" strike="noStrike" kern="1200" dirty="0" smtClean="0">
                <a:solidFill>
                  <a:schemeClr val="tx1"/>
                </a:solidFill>
                <a:effectLst/>
                <a:latin typeface="+mn-lt"/>
                <a:ea typeface="+mn-ea"/>
                <a:cs typeface="+mn-cs"/>
              </a:rPr>
              <a:t>Doorgaan / geen toevoeging</a:t>
            </a:r>
            <a:r>
              <a:rPr lang="nl-NL" dirty="0" smtClean="0"/>
              <a:t> </a:t>
            </a:r>
            <a:r>
              <a:rPr lang="nl-NL" sz="1200" b="0" i="0" u="none" strike="noStrike" kern="1200" dirty="0" smtClean="0">
                <a:solidFill>
                  <a:schemeClr val="tx1"/>
                </a:solidFill>
                <a:effectLst/>
                <a:latin typeface="+mn-lt"/>
                <a:ea typeface="+mn-ea"/>
                <a:cs typeface="+mn-cs"/>
              </a:rPr>
              <a:t>7</a:t>
            </a:r>
            <a:r>
              <a:rPr lang="nl-NL" dirty="0" smtClean="0"/>
              <a:t> </a:t>
            </a:r>
            <a:r>
              <a:rPr lang="nl-NL" sz="1200" b="1" i="0" u="none" strike="noStrike" kern="1200" dirty="0" smtClean="0">
                <a:solidFill>
                  <a:schemeClr val="tx1"/>
                </a:solidFill>
                <a:effectLst/>
                <a:latin typeface="+mn-lt"/>
                <a:ea typeface="+mn-ea"/>
                <a:cs typeface="+mn-cs"/>
              </a:rPr>
              <a:t>Leden</a:t>
            </a:r>
            <a:r>
              <a:rPr lang="nl-NL" dirty="0" smtClean="0"/>
              <a:t> </a:t>
            </a:r>
            <a:r>
              <a:rPr lang="nl-NL" sz="1200" b="0" i="0" u="none" strike="noStrike" kern="1200" dirty="0" smtClean="0">
                <a:solidFill>
                  <a:schemeClr val="tx1"/>
                </a:solidFill>
                <a:effectLst/>
                <a:latin typeface="+mn-lt"/>
                <a:ea typeface="+mn-ea"/>
                <a:cs typeface="+mn-cs"/>
              </a:rPr>
              <a:t>13</a:t>
            </a:r>
            <a:r>
              <a:rPr lang="nl-NL" dirty="0" smtClean="0"/>
              <a:t> </a:t>
            </a:r>
            <a:r>
              <a:rPr lang="nl-NL" sz="1200" b="1" i="0" u="none" strike="noStrike" kern="1200" dirty="0" smtClean="0">
                <a:solidFill>
                  <a:schemeClr val="tx1"/>
                </a:solidFill>
                <a:effectLst/>
                <a:latin typeface="+mn-lt"/>
                <a:ea typeface="+mn-ea"/>
                <a:cs typeface="+mn-cs"/>
              </a:rPr>
              <a:t>Waar </a:t>
            </a:r>
            <a:r>
              <a:rPr lang="nl-NL" sz="1200" b="1" i="0" u="none" strike="noStrike" kern="1200" dirty="0" err="1" smtClean="0">
                <a:solidFill>
                  <a:schemeClr val="tx1"/>
                </a:solidFill>
                <a:effectLst/>
                <a:latin typeface="+mn-lt"/>
                <a:ea typeface="+mn-ea"/>
                <a:cs typeface="+mn-cs"/>
              </a:rPr>
              <a:t>Sietar</a:t>
            </a:r>
            <a:r>
              <a:rPr lang="nl-NL" sz="1200" b="1" i="0" u="none" strike="noStrike" kern="1200" dirty="0" smtClean="0">
                <a:solidFill>
                  <a:schemeClr val="tx1"/>
                </a:solidFill>
                <a:effectLst/>
                <a:latin typeface="+mn-lt"/>
                <a:ea typeface="+mn-ea"/>
                <a:cs typeface="+mn-cs"/>
              </a:rPr>
              <a:t> voor staat</a:t>
            </a:r>
            <a:r>
              <a:rPr lang="nl-NL" dirty="0" smtClean="0"/>
              <a:t> </a:t>
            </a:r>
            <a:r>
              <a:rPr lang="nl-NL" sz="1200" b="0" i="0" u="none" strike="noStrike" kern="1200" dirty="0" smtClean="0">
                <a:solidFill>
                  <a:schemeClr val="tx1"/>
                </a:solidFill>
                <a:effectLst/>
                <a:latin typeface="+mn-lt"/>
                <a:ea typeface="+mn-ea"/>
                <a:cs typeface="+mn-cs"/>
              </a:rPr>
              <a:t>4</a:t>
            </a:r>
            <a:r>
              <a:rPr lang="nl-NL" dirty="0" smtClean="0"/>
              <a:t> </a:t>
            </a:r>
            <a:r>
              <a:rPr lang="nl-NL" sz="1200" b="1" i="0" u="none" strike="noStrike" kern="1200" dirty="0" smtClean="0">
                <a:solidFill>
                  <a:schemeClr val="tx1"/>
                </a:solidFill>
                <a:effectLst/>
                <a:latin typeface="+mn-lt"/>
                <a:ea typeface="+mn-ea"/>
                <a:cs typeface="+mn-cs"/>
              </a:rPr>
              <a:t>Kennisdeling / eigen kennisontwikkeling</a:t>
            </a:r>
            <a:r>
              <a:rPr lang="nl-NL" dirty="0" smtClean="0"/>
              <a:t> </a:t>
            </a:r>
            <a:r>
              <a:rPr lang="nl-NL" sz="1200" b="0" i="0" u="none" strike="noStrike" kern="1200" dirty="0" smtClean="0">
                <a:solidFill>
                  <a:schemeClr val="tx1"/>
                </a:solidFill>
                <a:effectLst/>
                <a:latin typeface="+mn-lt"/>
                <a:ea typeface="+mn-ea"/>
                <a:cs typeface="+mn-cs"/>
              </a:rPr>
              <a:t>10</a:t>
            </a:r>
            <a:r>
              <a:rPr lang="nl-NL" dirty="0" smtClean="0"/>
              <a:t> </a:t>
            </a:r>
            <a:r>
              <a:rPr lang="nl-NL" sz="1200" b="1" i="0" u="none" strike="noStrike" kern="1200" dirty="0" smtClean="0">
                <a:solidFill>
                  <a:schemeClr val="tx1"/>
                </a:solidFill>
                <a:effectLst/>
                <a:latin typeface="+mn-lt"/>
                <a:ea typeface="+mn-ea"/>
                <a:cs typeface="+mn-cs"/>
              </a:rPr>
              <a:t>Netwerkactiviteiten / samenwerken intern</a:t>
            </a:r>
            <a:r>
              <a:rPr lang="nl-NL" dirty="0" smtClean="0"/>
              <a:t> </a:t>
            </a:r>
            <a:r>
              <a:rPr lang="nl-NL" sz="1200" b="0" i="0" u="none" strike="noStrike" kern="1200" dirty="0" smtClean="0">
                <a:solidFill>
                  <a:schemeClr val="tx1"/>
                </a:solidFill>
                <a:effectLst/>
                <a:latin typeface="+mn-lt"/>
                <a:ea typeface="+mn-ea"/>
                <a:cs typeface="+mn-cs"/>
              </a:rPr>
              <a:t>1</a:t>
            </a:r>
            <a:r>
              <a:rPr lang="nl-NL" dirty="0" smtClean="0"/>
              <a:t> </a:t>
            </a:r>
            <a:r>
              <a:rPr lang="nl-NL" sz="1200" b="1" i="0" u="none" strike="noStrike" kern="1200" dirty="0" smtClean="0">
                <a:solidFill>
                  <a:schemeClr val="tx1"/>
                </a:solidFill>
                <a:effectLst/>
                <a:latin typeface="+mn-lt"/>
                <a:ea typeface="+mn-ea"/>
                <a:cs typeface="+mn-cs"/>
              </a:rPr>
              <a:t>Standpunt / actualiteiten</a:t>
            </a:r>
            <a:r>
              <a:rPr lang="nl-NL" dirty="0" smtClean="0"/>
              <a:t> </a:t>
            </a:r>
            <a:r>
              <a:rPr lang="nl-NL" sz="1200" b="0" i="0" u="none" strike="noStrike" kern="1200" dirty="0" smtClean="0">
                <a:solidFill>
                  <a:schemeClr val="tx1"/>
                </a:solidFill>
                <a:effectLst/>
                <a:latin typeface="+mn-lt"/>
                <a:ea typeface="+mn-ea"/>
                <a:cs typeface="+mn-cs"/>
              </a:rPr>
              <a:t>9</a:t>
            </a:r>
            <a:r>
              <a:rPr lang="nl-NL" dirty="0" smtClean="0"/>
              <a:t> </a:t>
            </a:r>
            <a:r>
              <a:rPr lang="nl-NL" sz="1200" b="1" i="0" u="none" strike="noStrike" kern="1200" dirty="0" smtClean="0">
                <a:solidFill>
                  <a:schemeClr val="tx1"/>
                </a:solidFill>
                <a:effectLst/>
                <a:latin typeface="+mn-lt"/>
                <a:ea typeface="+mn-ea"/>
                <a:cs typeface="+mn-cs"/>
              </a:rPr>
              <a:t>Samenwerken extern</a:t>
            </a:r>
            <a:r>
              <a:rPr lang="nl-NL" dirty="0" smtClean="0"/>
              <a:t> </a:t>
            </a:r>
            <a:r>
              <a:rPr lang="nl-NL" sz="1200" b="0" i="0" u="none" strike="noStrike" kern="1200" dirty="0" smtClean="0">
                <a:solidFill>
                  <a:schemeClr val="tx1"/>
                </a:solidFill>
                <a:effectLst/>
                <a:latin typeface="+mn-lt"/>
                <a:ea typeface="+mn-ea"/>
                <a:cs typeface="+mn-cs"/>
              </a:rPr>
              <a:t>8</a:t>
            </a:r>
            <a:r>
              <a:rPr lang="nl-NL" dirty="0" smtClean="0"/>
              <a:t> </a:t>
            </a:r>
            <a:r>
              <a:rPr lang="nl-NL" sz="1200" b="1" i="0" u="none" strike="noStrike" kern="1200" dirty="0" smtClean="0">
                <a:solidFill>
                  <a:schemeClr val="tx1"/>
                </a:solidFill>
                <a:effectLst/>
                <a:latin typeface="+mn-lt"/>
                <a:ea typeface="+mn-ea"/>
                <a:cs typeface="+mn-cs"/>
              </a:rPr>
              <a:t>Zichtbaarheid / naamsbekendheid</a:t>
            </a:r>
            <a:r>
              <a:rPr lang="nl-NL" dirty="0" smtClean="0"/>
              <a:t> </a:t>
            </a:r>
            <a:r>
              <a:rPr lang="nl-NL" sz="1200" b="0" i="0" u="none" strike="noStrike" kern="1200" dirty="0" smtClean="0">
                <a:solidFill>
                  <a:schemeClr val="tx1"/>
                </a:solidFill>
                <a:effectLst/>
                <a:latin typeface="+mn-lt"/>
                <a:ea typeface="+mn-ea"/>
                <a:cs typeface="+mn-cs"/>
              </a:rPr>
              <a:t>5</a:t>
            </a:r>
            <a:r>
              <a:rPr lang="nl-NL" dirty="0" smtClean="0"/>
              <a:t> </a:t>
            </a:r>
            <a:r>
              <a:rPr lang="nl-NL" sz="1200" b="1" i="0" u="none" strike="noStrike" kern="1200" dirty="0" smtClean="0">
                <a:solidFill>
                  <a:schemeClr val="tx1"/>
                </a:solidFill>
                <a:effectLst/>
                <a:latin typeface="+mn-lt"/>
                <a:ea typeface="+mn-ea"/>
                <a:cs typeface="+mn-cs"/>
              </a:rPr>
              <a:t>Unieke opmerkingen</a:t>
            </a:r>
            <a:r>
              <a:rPr lang="nl-NL" dirty="0" smtClean="0"/>
              <a:t> </a:t>
            </a:r>
            <a:r>
              <a:rPr lang="nl-NL" sz="1200" b="0" i="0" u="none" strike="noStrike" kern="1200" dirty="0" smtClean="0">
                <a:solidFill>
                  <a:schemeClr val="tx1"/>
                </a:solidFill>
                <a:effectLst/>
                <a:latin typeface="+mn-lt"/>
                <a:ea typeface="+mn-ea"/>
                <a:cs typeface="+mn-cs"/>
              </a:rPr>
              <a:t>10</a:t>
            </a:r>
            <a:r>
              <a:rPr lang="nl-NL" dirty="0" smtClean="0"/>
              <a:t> </a:t>
            </a:r>
            <a:r>
              <a:rPr lang="nl-NL" sz="1200" b="0" i="0" u="none" strike="noStrike" kern="1200" dirty="0" smtClean="0">
                <a:solidFill>
                  <a:schemeClr val="tx1"/>
                </a:solidFill>
                <a:effectLst/>
                <a:latin typeface="+mn-lt"/>
                <a:ea typeface="+mn-ea"/>
                <a:cs typeface="+mn-cs"/>
              </a:rPr>
              <a:t>67</a:t>
            </a:r>
            <a:r>
              <a:rPr lang="nl-NL" dirty="0" smtClean="0"/>
              <a:t>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18</a:t>
            </a:fld>
            <a:endParaRPr lang="nl-NL"/>
          </a:p>
        </p:txBody>
      </p:sp>
    </p:spTree>
    <p:extLst>
      <p:ext uri="{BB962C8B-B14F-4D97-AF65-F5344CB8AC3E}">
        <p14:creationId xmlns:p14="http://schemas.microsoft.com/office/powerpoint/2010/main" val="3853687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40/ overgeslagen 5/</a:t>
            </a:r>
            <a:r>
              <a:rPr lang="nl-NL" baseline="0" dirty="0" smtClean="0"/>
              <a:t> Meerdere antwoorden mogelijk per lid</a:t>
            </a:r>
          </a:p>
          <a:p>
            <a:r>
              <a:rPr lang="nl-NL" baseline="0" dirty="0" smtClean="0"/>
              <a:t>Eigen kennis en kunde 15, meedenken/doen : 11, lever al bijdrage: 6, inschakelen eigen netwerk: 3, bijwonen bijeenkomst: 2, weet niet goed hoe: 2, (nog) niet: 5, te druk:, 4, niet ingevuld, 5</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20</a:t>
            </a:fld>
            <a:endParaRPr lang="nl-NL"/>
          </a:p>
        </p:txBody>
      </p:sp>
    </p:spTree>
    <p:extLst>
      <p:ext uri="{BB962C8B-B14F-4D97-AF65-F5344CB8AC3E}">
        <p14:creationId xmlns:p14="http://schemas.microsoft.com/office/powerpoint/2010/main" val="1595429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33/ overgeslagen 12/</a:t>
            </a:r>
            <a:r>
              <a:rPr lang="nl-NL" baseline="0" dirty="0" smtClean="0"/>
              <a:t> Meerdere antwoorden mogelijk per lid</a:t>
            </a:r>
          </a:p>
          <a:p>
            <a:endParaRPr lang="nl-NL" baseline="0" dirty="0" smtClean="0"/>
          </a:p>
          <a:p>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22</a:t>
            </a:fld>
            <a:endParaRPr lang="nl-NL"/>
          </a:p>
        </p:txBody>
      </p:sp>
    </p:spTree>
    <p:extLst>
      <p:ext uri="{BB962C8B-B14F-4D97-AF65-F5344CB8AC3E}">
        <p14:creationId xmlns:p14="http://schemas.microsoft.com/office/powerpoint/2010/main" val="635963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Professionalisering werd in verband gebracht met het zijn van een netwerkorganisatie (= contact met andere platforms). Vanuit professionaliteit wordt gericht naar andere platforms (netwerken) gezocht. Het blijkt dat het (nog) niet eenduidig is wat </a:t>
            </a:r>
            <a:r>
              <a:rPr lang="nl-NL" sz="1200" kern="1200" dirty="0" err="1" smtClean="0">
                <a:solidFill>
                  <a:schemeClr val="tx1"/>
                </a:solidFill>
                <a:effectLst/>
                <a:latin typeface="+mn-lt"/>
                <a:ea typeface="+mn-ea"/>
                <a:cs typeface="+mn-cs"/>
              </a:rPr>
              <a:t>Sietar</a:t>
            </a:r>
            <a:r>
              <a:rPr lang="nl-NL" sz="1200" kern="1200" dirty="0" smtClean="0">
                <a:solidFill>
                  <a:schemeClr val="tx1"/>
                </a:solidFill>
                <a:effectLst/>
                <a:latin typeface="+mn-lt"/>
                <a:ea typeface="+mn-ea"/>
                <a:cs typeface="+mn-cs"/>
              </a:rPr>
              <a:t> NL onder ‘professionalisering’ verstaat. </a:t>
            </a:r>
            <a:endParaRPr lang="en-US"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Professionalsering zit op veel niveaus, o.a.:</a:t>
            </a:r>
            <a:endParaRPr lang="en-US"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Professionalisering van de interne organisatie: zijn de regels goed opgesteld, willen we een code of </a:t>
            </a:r>
            <a:r>
              <a:rPr lang="nl-NL" sz="1200" kern="1200" dirty="0" err="1" smtClean="0">
                <a:solidFill>
                  <a:schemeClr val="tx1"/>
                </a:solidFill>
                <a:effectLst/>
                <a:latin typeface="+mn-lt"/>
                <a:ea typeface="+mn-ea"/>
                <a:cs typeface="+mn-cs"/>
              </a:rPr>
              <a:t>conduct</a:t>
            </a:r>
            <a:r>
              <a:rPr lang="nl-NL" sz="1200" kern="1200" dirty="0" smtClean="0">
                <a:solidFill>
                  <a:schemeClr val="tx1"/>
                </a:solidFill>
                <a:effectLst/>
                <a:latin typeface="+mn-lt"/>
                <a:ea typeface="+mn-ea"/>
                <a:cs typeface="+mn-cs"/>
              </a:rPr>
              <a:t>, financiën, secretariaat, ledenlijst, etc.</a:t>
            </a:r>
            <a:endParaRPr lang="en-US"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Professionalisering (positionering) van de vereniging in de samenleving: netwerken en ergens binnenkomen, landelijke bekendheid over aanwezige kennis.</a:t>
            </a:r>
            <a:endParaRPr lang="en-US"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Professionalisering van de leden/professionals: d.m.v. kennis delen, overdragen, sprekers uitnodigen, werken met kortingsbonnen om bij elkaar een training te kunnen volgen, etc.</a:t>
            </a:r>
            <a:endParaRPr lang="en-US" sz="1200" kern="1200" dirty="0" smtClean="0">
              <a:solidFill>
                <a:schemeClr val="tx1"/>
              </a:solidFill>
              <a:effectLst/>
              <a:latin typeface="+mn-lt"/>
              <a:ea typeface="+mn-ea"/>
              <a:cs typeface="+mn-cs"/>
            </a:endParaRPr>
          </a:p>
          <a:p>
            <a:pPr lvl="0"/>
            <a:r>
              <a:rPr lang="nl-NL" sz="1200" kern="1200" dirty="0" smtClean="0">
                <a:solidFill>
                  <a:schemeClr val="tx1"/>
                </a:solidFill>
                <a:effectLst/>
                <a:latin typeface="+mn-lt"/>
                <a:ea typeface="+mn-ea"/>
                <a:cs typeface="+mn-cs"/>
              </a:rPr>
              <a:t>Professionalisering van het vak/vakgebieden/de professie: onderzoeken, methodes ontwikkelen, welke instituten doen het ‘top’, certificering (ons vakgebied heeft geen harde afrekenkant, is een vrij vak) </a:t>
            </a:r>
            <a:r>
              <a:rPr lang="nl-NL" sz="1200" kern="1200" dirty="0" err="1" smtClean="0">
                <a:solidFill>
                  <a:schemeClr val="tx1"/>
                </a:solidFill>
                <a:effectLst/>
                <a:latin typeface="+mn-lt"/>
                <a:ea typeface="+mn-ea"/>
                <a:cs typeface="+mn-cs"/>
              </a:rPr>
              <a:t>Sietar</a:t>
            </a:r>
            <a:r>
              <a:rPr lang="nl-NL" sz="1200" kern="1200" dirty="0" smtClean="0">
                <a:solidFill>
                  <a:schemeClr val="tx1"/>
                </a:solidFill>
                <a:effectLst/>
                <a:latin typeface="+mn-lt"/>
                <a:ea typeface="+mn-ea"/>
                <a:cs typeface="+mn-cs"/>
              </a:rPr>
              <a:t> NL als ‘netwerkorganisatie’ zijnde kan contact zoeken met andere organisaties, instituten etc. als: NIP, zwarte zaken vrouwen, carrière beurzen (netwerken &amp; ergens binnenkomen) en </a:t>
            </a:r>
            <a:r>
              <a:rPr lang="nl-NL" sz="1200" kern="1200" dirty="0" err="1" smtClean="0">
                <a:solidFill>
                  <a:schemeClr val="tx1"/>
                </a:solidFill>
                <a:effectLst/>
                <a:latin typeface="+mn-lt"/>
                <a:ea typeface="+mn-ea"/>
                <a:cs typeface="+mn-cs"/>
              </a:rPr>
              <a:t>young</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global</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people</a:t>
            </a:r>
            <a:r>
              <a:rPr lang="nl-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Het is vooral belangrijk een overzicht te hebben van organisaties die zich bezig houden met hetzelfde terrein als </a:t>
            </a:r>
            <a:r>
              <a:rPr lang="nl-NL" sz="1200" kern="1200" dirty="0" err="1" smtClean="0">
                <a:solidFill>
                  <a:schemeClr val="tx1"/>
                </a:solidFill>
                <a:effectLst/>
                <a:latin typeface="+mn-lt"/>
                <a:ea typeface="+mn-ea"/>
                <a:cs typeface="+mn-cs"/>
              </a:rPr>
              <a:t>Sietar</a:t>
            </a:r>
            <a:r>
              <a:rPr lang="nl-NL" sz="1200" kern="1200" dirty="0" smtClean="0">
                <a:solidFill>
                  <a:schemeClr val="tx1"/>
                </a:solidFill>
                <a:effectLst/>
                <a:latin typeface="+mn-lt"/>
                <a:ea typeface="+mn-ea"/>
                <a:cs typeface="+mn-cs"/>
              </a:rPr>
              <a:t> NL en welke daarbinnen interessant zijn voor ‘ons’. Tevens is het van belang te onderzoeken of de gebieden ‘</a:t>
            </a:r>
            <a:r>
              <a:rPr lang="nl-NL" sz="1200" kern="1200" dirty="0" err="1" smtClean="0">
                <a:solidFill>
                  <a:schemeClr val="tx1"/>
                </a:solidFill>
                <a:effectLst/>
                <a:latin typeface="+mn-lt"/>
                <a:ea typeface="+mn-ea"/>
                <a:cs typeface="+mn-cs"/>
              </a:rPr>
              <a:t>Education</a:t>
            </a:r>
            <a:r>
              <a:rPr lang="nl-NL" sz="1200" kern="1200" dirty="0" smtClean="0">
                <a:solidFill>
                  <a:schemeClr val="tx1"/>
                </a:solidFill>
                <a:effectLst/>
                <a:latin typeface="+mn-lt"/>
                <a:ea typeface="+mn-ea"/>
                <a:cs typeface="+mn-cs"/>
              </a:rPr>
              <a:t>, Training en Research’ van </a:t>
            </a:r>
            <a:r>
              <a:rPr lang="nl-NL" sz="1200" kern="1200" dirty="0" err="1" smtClean="0">
                <a:solidFill>
                  <a:schemeClr val="tx1"/>
                </a:solidFill>
                <a:effectLst/>
                <a:latin typeface="+mn-lt"/>
                <a:ea typeface="+mn-ea"/>
                <a:cs typeface="+mn-cs"/>
              </a:rPr>
              <a:t>Sietar</a:t>
            </a:r>
            <a:r>
              <a:rPr lang="nl-NL" sz="1200" kern="1200" dirty="0" smtClean="0">
                <a:solidFill>
                  <a:schemeClr val="tx1"/>
                </a:solidFill>
                <a:effectLst/>
                <a:latin typeface="+mn-lt"/>
                <a:ea typeface="+mn-ea"/>
                <a:cs typeface="+mn-cs"/>
              </a:rPr>
              <a:t> NL voldoende aan bod komen. Er kan bijv. contact gezocht worden met de 5 belangrijkste organisaties op het gebied van </a:t>
            </a:r>
            <a:r>
              <a:rPr lang="nl-NL" sz="1200" kern="1200" dirty="0" err="1" smtClean="0">
                <a:solidFill>
                  <a:schemeClr val="tx1"/>
                </a:solidFill>
                <a:effectLst/>
                <a:latin typeface="+mn-lt"/>
                <a:ea typeface="+mn-ea"/>
                <a:cs typeface="+mn-cs"/>
              </a:rPr>
              <a:t>Education</a:t>
            </a:r>
            <a:r>
              <a:rPr lang="nl-NL" sz="1200" kern="1200" dirty="0" smtClean="0">
                <a:solidFill>
                  <a:schemeClr val="tx1"/>
                </a:solidFill>
                <a:effectLst/>
                <a:latin typeface="+mn-lt"/>
                <a:ea typeface="+mn-ea"/>
                <a:cs typeface="+mn-cs"/>
              </a:rPr>
              <a:t>, Training, Research vanuit intercultureel perspectief. Hiervoor zou bijv. een ‘netwerk’ bal (feest, eten, muziek) georganiseerd kunnen worden. </a:t>
            </a:r>
            <a:endParaRPr lang="en-US"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27</a:t>
            </a:fld>
            <a:endParaRPr lang="nl-NL"/>
          </a:p>
        </p:txBody>
      </p:sp>
    </p:spTree>
    <p:extLst>
      <p:ext uri="{BB962C8B-B14F-4D97-AF65-F5344CB8AC3E}">
        <p14:creationId xmlns:p14="http://schemas.microsoft.com/office/powerpoint/2010/main" val="2355374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dirty="0" err="1" smtClean="0"/>
              <a:t>LinkedIn</a:t>
            </a:r>
            <a:r>
              <a:rPr lang="nl-NL" dirty="0" smtClean="0"/>
              <a:t> discussie + 2 maart</a:t>
            </a:r>
          </a:p>
          <a:p>
            <a:pPr marL="228600" indent="-228600">
              <a:buAutoNum type="arabicPeriod"/>
            </a:pPr>
            <a:r>
              <a:rPr lang="nl-NL" dirty="0" smtClean="0"/>
              <a:t>Vraag</a:t>
            </a:r>
            <a:r>
              <a:rPr lang="nl-NL" baseline="0" dirty="0" smtClean="0"/>
              <a:t> 4 en 5: werk-vakgebied delen</a:t>
            </a:r>
          </a:p>
          <a:p>
            <a:pPr marL="228600" indent="-228600">
              <a:buAutoNum type="arabicPeriod"/>
            </a:pPr>
            <a:r>
              <a:rPr lang="nl-NL" baseline="0" dirty="0" smtClean="0"/>
              <a:t>Vraag 7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28</a:t>
            </a:fld>
            <a:endParaRPr lang="nl-NL"/>
          </a:p>
        </p:txBody>
      </p:sp>
    </p:spTree>
    <p:extLst>
      <p:ext uri="{BB962C8B-B14F-4D97-AF65-F5344CB8AC3E}">
        <p14:creationId xmlns:p14="http://schemas.microsoft.com/office/powerpoint/2010/main" val="1349494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Intern: Vraag 7 , vraag 5 vel, vraag workshops/bijeenkomsten</a:t>
            </a:r>
            <a:r>
              <a:rPr lang="nl-NL" baseline="0" dirty="0" smtClean="0"/>
              <a:t> aan blijven bieden </a:t>
            </a:r>
            <a:r>
              <a:rPr lang="nl-NL" dirty="0" smtClean="0"/>
              <a:t>Intern 57</a:t>
            </a:r>
            <a:r>
              <a:rPr lang="nl-NL" baseline="0" dirty="0" smtClean="0"/>
              <a:t> kennisdelen +13 maatschappelijke vraagstukken delen</a:t>
            </a:r>
          </a:p>
          <a:p>
            <a:r>
              <a:rPr lang="nl-NL" baseline="0" dirty="0" smtClean="0"/>
              <a:t>Extern: vraag 6 een beetje, vraag 7 intern 13%</a:t>
            </a:r>
          </a:p>
          <a:p>
            <a:endParaRPr lang="nl-NL" baseline="0" dirty="0" smtClean="0"/>
          </a:p>
          <a:p>
            <a:r>
              <a:rPr lang="nl-NL" baseline="0" dirty="0" smtClean="0"/>
              <a:t>Bijdrage: vraag 9</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29</a:t>
            </a:fld>
            <a:endParaRPr lang="nl-NL"/>
          </a:p>
        </p:txBody>
      </p:sp>
    </p:spTree>
    <p:extLst>
      <p:ext uri="{BB962C8B-B14F-4D97-AF65-F5344CB8AC3E}">
        <p14:creationId xmlns:p14="http://schemas.microsoft.com/office/powerpoint/2010/main" val="3170394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smtClean="0">
                <a:solidFill>
                  <a:schemeClr val="tx1"/>
                </a:solidFill>
                <a:effectLst/>
                <a:latin typeface="+mn-lt"/>
                <a:ea typeface="+mn-ea"/>
                <a:cs typeface="+mn-cs"/>
              </a:rPr>
              <a:t>Reacties: 42, overgeslagen 3</a:t>
            </a:r>
          </a:p>
          <a:p>
            <a:r>
              <a:rPr lang="nl-NL" sz="1200" b="1" i="0" u="none" strike="noStrike" kern="1200" dirty="0" smtClean="0">
                <a:solidFill>
                  <a:schemeClr val="tx1"/>
                </a:solidFill>
                <a:effectLst/>
                <a:latin typeface="+mn-lt"/>
                <a:ea typeface="+mn-ea"/>
                <a:cs typeface="+mn-cs"/>
              </a:rPr>
              <a:t>De thema's</a:t>
            </a:r>
            <a:r>
              <a:rPr lang="nl-NL" dirty="0" smtClean="0"/>
              <a:t> </a:t>
            </a:r>
            <a:r>
              <a:rPr lang="nl-NL" sz="1200" b="1" i="0" u="none" strike="noStrike" kern="1200" dirty="0" smtClean="0">
                <a:solidFill>
                  <a:schemeClr val="tx1"/>
                </a:solidFill>
                <a:effectLst/>
                <a:latin typeface="+mn-lt"/>
                <a:ea typeface="+mn-ea"/>
                <a:cs typeface="+mn-cs"/>
              </a:rPr>
              <a:t>Doorgaan / geen toevoeging</a:t>
            </a:r>
            <a:r>
              <a:rPr lang="nl-NL" dirty="0" smtClean="0"/>
              <a:t> </a:t>
            </a:r>
            <a:r>
              <a:rPr lang="nl-NL" sz="1200" b="0" i="0" u="none" strike="noStrike" kern="1200" dirty="0" smtClean="0">
                <a:solidFill>
                  <a:schemeClr val="tx1"/>
                </a:solidFill>
                <a:effectLst/>
                <a:latin typeface="+mn-lt"/>
                <a:ea typeface="+mn-ea"/>
                <a:cs typeface="+mn-cs"/>
              </a:rPr>
              <a:t>7</a:t>
            </a:r>
            <a:r>
              <a:rPr lang="nl-NL" dirty="0" smtClean="0"/>
              <a:t> </a:t>
            </a:r>
            <a:r>
              <a:rPr lang="nl-NL" sz="1200" b="1" i="0" u="none" strike="noStrike" kern="1200" dirty="0" smtClean="0">
                <a:solidFill>
                  <a:schemeClr val="tx1"/>
                </a:solidFill>
                <a:effectLst/>
                <a:latin typeface="+mn-lt"/>
                <a:ea typeface="+mn-ea"/>
                <a:cs typeface="+mn-cs"/>
              </a:rPr>
              <a:t>Leden</a:t>
            </a:r>
            <a:r>
              <a:rPr lang="nl-NL" dirty="0" smtClean="0"/>
              <a:t> </a:t>
            </a:r>
            <a:r>
              <a:rPr lang="nl-NL" sz="1200" b="0" i="0" u="none" strike="noStrike" kern="1200" dirty="0" smtClean="0">
                <a:solidFill>
                  <a:schemeClr val="tx1"/>
                </a:solidFill>
                <a:effectLst/>
                <a:latin typeface="+mn-lt"/>
                <a:ea typeface="+mn-ea"/>
                <a:cs typeface="+mn-cs"/>
              </a:rPr>
              <a:t>13</a:t>
            </a:r>
            <a:r>
              <a:rPr lang="nl-NL" dirty="0" smtClean="0"/>
              <a:t> </a:t>
            </a:r>
            <a:r>
              <a:rPr lang="nl-NL" sz="1200" b="1" i="0" u="none" strike="noStrike" kern="1200" dirty="0" smtClean="0">
                <a:solidFill>
                  <a:schemeClr val="tx1"/>
                </a:solidFill>
                <a:effectLst/>
                <a:latin typeface="+mn-lt"/>
                <a:ea typeface="+mn-ea"/>
                <a:cs typeface="+mn-cs"/>
              </a:rPr>
              <a:t>Waar </a:t>
            </a:r>
            <a:r>
              <a:rPr lang="nl-NL" sz="1200" b="1" i="0" u="none" strike="noStrike" kern="1200" dirty="0" err="1" smtClean="0">
                <a:solidFill>
                  <a:schemeClr val="tx1"/>
                </a:solidFill>
                <a:effectLst/>
                <a:latin typeface="+mn-lt"/>
                <a:ea typeface="+mn-ea"/>
                <a:cs typeface="+mn-cs"/>
              </a:rPr>
              <a:t>Sietar</a:t>
            </a:r>
            <a:r>
              <a:rPr lang="nl-NL" sz="1200" b="1" i="0" u="none" strike="noStrike" kern="1200" dirty="0" smtClean="0">
                <a:solidFill>
                  <a:schemeClr val="tx1"/>
                </a:solidFill>
                <a:effectLst/>
                <a:latin typeface="+mn-lt"/>
                <a:ea typeface="+mn-ea"/>
                <a:cs typeface="+mn-cs"/>
              </a:rPr>
              <a:t> voor staat</a:t>
            </a:r>
            <a:r>
              <a:rPr lang="nl-NL" dirty="0" smtClean="0"/>
              <a:t> </a:t>
            </a:r>
            <a:r>
              <a:rPr lang="nl-NL" sz="1200" b="0" i="0" u="none" strike="noStrike" kern="1200" dirty="0" smtClean="0">
                <a:solidFill>
                  <a:schemeClr val="tx1"/>
                </a:solidFill>
                <a:effectLst/>
                <a:latin typeface="+mn-lt"/>
                <a:ea typeface="+mn-ea"/>
                <a:cs typeface="+mn-cs"/>
              </a:rPr>
              <a:t>4</a:t>
            </a:r>
            <a:r>
              <a:rPr lang="nl-NL" dirty="0" smtClean="0"/>
              <a:t> </a:t>
            </a:r>
            <a:r>
              <a:rPr lang="nl-NL" sz="1200" b="1" i="0" u="none" strike="noStrike" kern="1200" dirty="0" smtClean="0">
                <a:solidFill>
                  <a:schemeClr val="tx1"/>
                </a:solidFill>
                <a:effectLst/>
                <a:latin typeface="+mn-lt"/>
                <a:ea typeface="+mn-ea"/>
                <a:cs typeface="+mn-cs"/>
              </a:rPr>
              <a:t>Kennisdeling / eigen kennisontwikkeling</a:t>
            </a:r>
            <a:r>
              <a:rPr lang="nl-NL" dirty="0" smtClean="0"/>
              <a:t> </a:t>
            </a:r>
            <a:r>
              <a:rPr lang="nl-NL" sz="1200" b="0" i="0" u="none" strike="noStrike" kern="1200" dirty="0" smtClean="0">
                <a:solidFill>
                  <a:schemeClr val="tx1"/>
                </a:solidFill>
                <a:effectLst/>
                <a:latin typeface="+mn-lt"/>
                <a:ea typeface="+mn-ea"/>
                <a:cs typeface="+mn-cs"/>
              </a:rPr>
              <a:t>10</a:t>
            </a:r>
            <a:r>
              <a:rPr lang="nl-NL" dirty="0" smtClean="0"/>
              <a:t> </a:t>
            </a:r>
            <a:r>
              <a:rPr lang="nl-NL" sz="1200" b="1" i="0" u="none" strike="noStrike" kern="1200" dirty="0" smtClean="0">
                <a:solidFill>
                  <a:schemeClr val="tx1"/>
                </a:solidFill>
                <a:effectLst/>
                <a:latin typeface="+mn-lt"/>
                <a:ea typeface="+mn-ea"/>
                <a:cs typeface="+mn-cs"/>
              </a:rPr>
              <a:t>Netwerkactiviteiten / samenwerken intern</a:t>
            </a:r>
            <a:r>
              <a:rPr lang="nl-NL" dirty="0" smtClean="0"/>
              <a:t> </a:t>
            </a:r>
            <a:r>
              <a:rPr lang="nl-NL" sz="1200" b="0" i="0" u="none" strike="noStrike" kern="1200" dirty="0" smtClean="0">
                <a:solidFill>
                  <a:schemeClr val="tx1"/>
                </a:solidFill>
                <a:effectLst/>
                <a:latin typeface="+mn-lt"/>
                <a:ea typeface="+mn-ea"/>
                <a:cs typeface="+mn-cs"/>
              </a:rPr>
              <a:t>1</a:t>
            </a:r>
            <a:r>
              <a:rPr lang="nl-NL" dirty="0" smtClean="0"/>
              <a:t> </a:t>
            </a:r>
            <a:r>
              <a:rPr lang="nl-NL" sz="1200" b="1" i="0" u="none" strike="noStrike" kern="1200" dirty="0" smtClean="0">
                <a:solidFill>
                  <a:schemeClr val="tx1"/>
                </a:solidFill>
                <a:effectLst/>
                <a:latin typeface="+mn-lt"/>
                <a:ea typeface="+mn-ea"/>
                <a:cs typeface="+mn-cs"/>
              </a:rPr>
              <a:t>Standpunt / actualiteiten</a:t>
            </a:r>
            <a:r>
              <a:rPr lang="nl-NL" dirty="0" smtClean="0"/>
              <a:t> </a:t>
            </a:r>
            <a:r>
              <a:rPr lang="nl-NL" sz="1200" b="0" i="0" u="none" strike="noStrike" kern="1200" dirty="0" smtClean="0">
                <a:solidFill>
                  <a:schemeClr val="tx1"/>
                </a:solidFill>
                <a:effectLst/>
                <a:latin typeface="+mn-lt"/>
                <a:ea typeface="+mn-ea"/>
                <a:cs typeface="+mn-cs"/>
              </a:rPr>
              <a:t>9</a:t>
            </a:r>
            <a:r>
              <a:rPr lang="nl-NL" dirty="0" smtClean="0"/>
              <a:t> </a:t>
            </a:r>
            <a:r>
              <a:rPr lang="nl-NL" sz="1200" b="1" i="0" u="none" strike="noStrike" kern="1200" dirty="0" smtClean="0">
                <a:solidFill>
                  <a:schemeClr val="tx1"/>
                </a:solidFill>
                <a:effectLst/>
                <a:latin typeface="+mn-lt"/>
                <a:ea typeface="+mn-ea"/>
                <a:cs typeface="+mn-cs"/>
              </a:rPr>
              <a:t>Samenwerken extern</a:t>
            </a:r>
            <a:r>
              <a:rPr lang="nl-NL" dirty="0" smtClean="0"/>
              <a:t> </a:t>
            </a:r>
            <a:r>
              <a:rPr lang="nl-NL" sz="1200" b="0" i="0" u="none" strike="noStrike" kern="1200" dirty="0" smtClean="0">
                <a:solidFill>
                  <a:schemeClr val="tx1"/>
                </a:solidFill>
                <a:effectLst/>
                <a:latin typeface="+mn-lt"/>
                <a:ea typeface="+mn-ea"/>
                <a:cs typeface="+mn-cs"/>
              </a:rPr>
              <a:t>8</a:t>
            </a:r>
            <a:r>
              <a:rPr lang="nl-NL" dirty="0" smtClean="0"/>
              <a:t> </a:t>
            </a:r>
            <a:r>
              <a:rPr lang="nl-NL" sz="1200" b="1" i="0" u="none" strike="noStrike" kern="1200" dirty="0" smtClean="0">
                <a:solidFill>
                  <a:schemeClr val="tx1"/>
                </a:solidFill>
                <a:effectLst/>
                <a:latin typeface="+mn-lt"/>
                <a:ea typeface="+mn-ea"/>
                <a:cs typeface="+mn-cs"/>
              </a:rPr>
              <a:t>Zichtbaarheid / naamsbekendheid</a:t>
            </a:r>
            <a:r>
              <a:rPr lang="nl-NL" dirty="0" smtClean="0"/>
              <a:t> </a:t>
            </a:r>
            <a:r>
              <a:rPr lang="nl-NL" sz="1200" b="0" i="0" u="none" strike="noStrike" kern="1200" dirty="0" smtClean="0">
                <a:solidFill>
                  <a:schemeClr val="tx1"/>
                </a:solidFill>
                <a:effectLst/>
                <a:latin typeface="+mn-lt"/>
                <a:ea typeface="+mn-ea"/>
                <a:cs typeface="+mn-cs"/>
              </a:rPr>
              <a:t>5</a:t>
            </a:r>
            <a:r>
              <a:rPr lang="nl-NL" dirty="0" smtClean="0"/>
              <a:t> </a:t>
            </a:r>
            <a:r>
              <a:rPr lang="nl-NL" sz="1200" b="1" i="0" u="none" strike="noStrike" kern="1200" dirty="0" smtClean="0">
                <a:solidFill>
                  <a:schemeClr val="tx1"/>
                </a:solidFill>
                <a:effectLst/>
                <a:latin typeface="+mn-lt"/>
                <a:ea typeface="+mn-ea"/>
                <a:cs typeface="+mn-cs"/>
              </a:rPr>
              <a:t>Unieke opmerkingen</a:t>
            </a:r>
            <a:r>
              <a:rPr lang="nl-NL" dirty="0" smtClean="0"/>
              <a:t> </a:t>
            </a:r>
            <a:r>
              <a:rPr lang="nl-NL" sz="1200" b="0" i="0" u="none" strike="noStrike" kern="1200" dirty="0" smtClean="0">
                <a:solidFill>
                  <a:schemeClr val="tx1"/>
                </a:solidFill>
                <a:effectLst/>
                <a:latin typeface="+mn-lt"/>
                <a:ea typeface="+mn-ea"/>
                <a:cs typeface="+mn-cs"/>
              </a:rPr>
              <a:t>10</a:t>
            </a:r>
            <a:r>
              <a:rPr lang="nl-NL" dirty="0" smtClean="0"/>
              <a:t> </a:t>
            </a:r>
            <a:r>
              <a:rPr lang="nl-NL" sz="1200" b="0" i="0" u="none" strike="noStrike" kern="1200" dirty="0" smtClean="0">
                <a:solidFill>
                  <a:schemeClr val="tx1"/>
                </a:solidFill>
                <a:effectLst/>
                <a:latin typeface="+mn-lt"/>
                <a:ea typeface="+mn-ea"/>
                <a:cs typeface="+mn-cs"/>
              </a:rPr>
              <a:t>67</a:t>
            </a:r>
            <a:r>
              <a:rPr lang="nl-NL" dirty="0" smtClean="0"/>
              <a:t>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30</a:t>
            </a:fld>
            <a:endParaRPr lang="nl-NL"/>
          </a:p>
        </p:txBody>
      </p:sp>
    </p:spTree>
    <p:extLst>
      <p:ext uri="{BB962C8B-B14F-4D97-AF65-F5344CB8AC3E}">
        <p14:creationId xmlns:p14="http://schemas.microsoft.com/office/powerpoint/2010/main" val="3853687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a:p>
            <a:r>
              <a:rPr lang="nl-NL" dirty="0" smtClean="0"/>
              <a:t>Duidelijk over de thema’s die essentieel zijn voor </a:t>
            </a:r>
            <a:r>
              <a:rPr lang="nl-NL" dirty="0" err="1" smtClean="0"/>
              <a:t>Sietar</a:t>
            </a:r>
            <a:r>
              <a:rPr lang="nl-NL" dirty="0" smtClean="0"/>
              <a:t>.</a:t>
            </a:r>
            <a:r>
              <a:rPr lang="nl-NL" baseline="0" dirty="0" smtClean="0"/>
              <a:t> Over de eerst volgende stappen lijken we </a:t>
            </a:r>
            <a:r>
              <a:rPr lang="nl-NL" baseline="0" dirty="0" err="1" smtClean="0"/>
              <a:t>diverser</a:t>
            </a:r>
            <a:endParaRPr lang="nl-NL" baseline="0" dirty="0" smtClean="0"/>
          </a:p>
          <a:p>
            <a:endParaRPr lang="nl-NL" baseline="0" dirty="0" smtClean="0"/>
          </a:p>
          <a:p>
            <a:r>
              <a:rPr lang="nl-NL" baseline="0" dirty="0" smtClean="0"/>
              <a:t>Sheet van vraag 8</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31</a:t>
            </a:fld>
            <a:endParaRPr lang="nl-NL"/>
          </a:p>
        </p:txBody>
      </p:sp>
    </p:spTree>
    <p:extLst>
      <p:ext uri="{BB962C8B-B14F-4D97-AF65-F5344CB8AC3E}">
        <p14:creationId xmlns:p14="http://schemas.microsoft.com/office/powerpoint/2010/main" val="3853687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45</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6</a:t>
            </a:fld>
            <a:endParaRPr lang="nl-NL"/>
          </a:p>
        </p:txBody>
      </p:sp>
    </p:spTree>
    <p:extLst>
      <p:ext uri="{BB962C8B-B14F-4D97-AF65-F5344CB8AC3E}">
        <p14:creationId xmlns:p14="http://schemas.microsoft.com/office/powerpoint/2010/main" val="4080172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42/ overgeslagen 3/</a:t>
            </a:r>
            <a:r>
              <a:rPr lang="nl-NL" baseline="0" dirty="0" smtClean="0"/>
              <a:t> ingevuld Anders: 6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7</a:t>
            </a:fld>
            <a:endParaRPr lang="nl-NL"/>
          </a:p>
        </p:txBody>
      </p:sp>
    </p:spTree>
    <p:extLst>
      <p:ext uri="{BB962C8B-B14F-4D97-AF65-F5344CB8AC3E}">
        <p14:creationId xmlns:p14="http://schemas.microsoft.com/office/powerpoint/2010/main" val="413233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45</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9</a:t>
            </a:fld>
            <a:endParaRPr lang="nl-NL"/>
          </a:p>
        </p:txBody>
      </p:sp>
    </p:spTree>
    <p:extLst>
      <p:ext uri="{BB962C8B-B14F-4D97-AF65-F5344CB8AC3E}">
        <p14:creationId xmlns:p14="http://schemas.microsoft.com/office/powerpoint/2010/main" val="153788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smtClean="0"/>
              <a:t>Reacties 45</a:t>
            </a:r>
          </a:p>
          <a:p>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10</a:t>
            </a:fld>
            <a:endParaRPr lang="nl-NL"/>
          </a:p>
        </p:txBody>
      </p:sp>
    </p:spTree>
    <p:extLst>
      <p:ext uri="{BB962C8B-B14F-4D97-AF65-F5344CB8AC3E}">
        <p14:creationId xmlns:p14="http://schemas.microsoft.com/office/powerpoint/2010/main" val="2154024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Reacties 18</a:t>
            </a:r>
          </a:p>
          <a:p>
            <a:r>
              <a:rPr lang="nl-NL" dirty="0" smtClean="0"/>
              <a:t>Mensen geven vaak 2 of 3 beroepen aan</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11</a:t>
            </a:fld>
            <a:endParaRPr lang="nl-NL"/>
          </a:p>
        </p:txBody>
      </p:sp>
    </p:spTree>
    <p:extLst>
      <p:ext uri="{BB962C8B-B14F-4D97-AF65-F5344CB8AC3E}">
        <p14:creationId xmlns:p14="http://schemas.microsoft.com/office/powerpoint/2010/main" val="43076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Dit zijn alle genoemde beroepen</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12</a:t>
            </a:fld>
            <a:endParaRPr lang="nl-NL"/>
          </a:p>
        </p:txBody>
      </p:sp>
    </p:spTree>
    <p:extLst>
      <p:ext uri="{BB962C8B-B14F-4D97-AF65-F5344CB8AC3E}">
        <p14:creationId xmlns:p14="http://schemas.microsoft.com/office/powerpoint/2010/main" val="3496716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smtClean="0"/>
              <a:t>Reacties 45, meerdere antwoorden mogelijk</a:t>
            </a:r>
          </a:p>
          <a:p>
            <a:pPr marL="0" marR="0" indent="0" algn="l" defTabSz="457200" rtl="0" eaLnBrk="1" fontAlgn="auto" latinLnBrk="0" hangingPunct="1">
              <a:lnSpc>
                <a:spcPct val="100000"/>
              </a:lnSpc>
              <a:spcBef>
                <a:spcPts val="0"/>
              </a:spcBef>
              <a:spcAft>
                <a:spcPts val="0"/>
              </a:spcAft>
              <a:buClrTx/>
              <a:buSzTx/>
              <a:buFontTx/>
              <a:buNone/>
              <a:tabLst/>
              <a:defRPr/>
            </a:pPr>
            <a:r>
              <a:rPr lang="nl-NL" dirty="0" smtClean="0"/>
              <a:t>Leren info 23, netwerken 22, werkveld 15, bestaansrecht 14, leden 10,</a:t>
            </a:r>
            <a:r>
              <a:rPr lang="nl-NL" baseline="0" dirty="0" smtClean="0"/>
              <a:t> ervaring 1, SE 1</a:t>
            </a: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13</a:t>
            </a:fld>
            <a:endParaRPr lang="nl-NL"/>
          </a:p>
        </p:txBody>
      </p:sp>
    </p:spTree>
    <p:extLst>
      <p:ext uri="{BB962C8B-B14F-4D97-AF65-F5344CB8AC3E}">
        <p14:creationId xmlns:p14="http://schemas.microsoft.com/office/powerpoint/2010/main" val="2133330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Reacties: 45 meerdere antwoorden</a:t>
            </a:r>
            <a:r>
              <a:rPr lang="nl-NL" sz="1200" kern="1200" baseline="0" dirty="0" smtClean="0">
                <a:solidFill>
                  <a:schemeClr val="tx1"/>
                </a:solidFill>
                <a:effectLst/>
                <a:latin typeface="+mn-lt"/>
                <a:ea typeface="+mn-ea"/>
                <a:cs typeface="+mn-cs"/>
              </a:rPr>
              <a:t> mogelijk</a:t>
            </a:r>
            <a:endParaRPr lang="nl-NL" sz="1200" b="0" i="0" u="none" strike="noStrike" kern="1200" dirty="0" smtClean="0">
              <a:solidFill>
                <a:schemeClr val="tx1"/>
              </a:solidFill>
              <a:effectLst/>
              <a:latin typeface="+mn-lt"/>
              <a:ea typeface="+mn-ea"/>
              <a:cs typeface="+mn-cs"/>
            </a:endParaRPr>
          </a:p>
          <a:p>
            <a:r>
              <a:rPr lang="nl-NL" sz="1200" b="0" i="0" u="none" strike="noStrike" kern="1200" dirty="0" smtClean="0">
                <a:solidFill>
                  <a:schemeClr val="tx1"/>
                </a:solidFill>
                <a:effectLst/>
                <a:latin typeface="+mn-lt"/>
                <a:ea typeface="+mn-ea"/>
                <a:cs typeface="+mn-cs"/>
              </a:rPr>
              <a:t>Vraag 6 - Ik wil dat </a:t>
            </a:r>
            <a:r>
              <a:rPr lang="nl-NL" sz="1200" b="0" i="0" u="none" strike="noStrike" kern="1200" dirty="0" err="1" smtClean="0">
                <a:solidFill>
                  <a:schemeClr val="tx1"/>
                </a:solidFill>
                <a:effectLst/>
                <a:latin typeface="+mn-lt"/>
                <a:ea typeface="+mn-ea"/>
                <a:cs typeface="+mn-cs"/>
              </a:rPr>
              <a:t>Sietar</a:t>
            </a:r>
            <a:r>
              <a:rPr lang="nl-NL" sz="1200" b="0" i="0" u="none" strike="noStrike" kern="1200" dirty="0" smtClean="0">
                <a:solidFill>
                  <a:schemeClr val="tx1"/>
                </a:solidFill>
                <a:effectLst/>
                <a:latin typeface="+mn-lt"/>
                <a:ea typeface="+mn-ea"/>
                <a:cs typeface="+mn-cs"/>
              </a:rPr>
              <a:t> doorgaat met ….</a:t>
            </a:r>
            <a:r>
              <a:rPr lang="nl-NL" dirty="0" smtClean="0"/>
              <a:t> </a:t>
            </a:r>
            <a:r>
              <a:rPr lang="nl-NL" sz="1200" b="0" i="0" u="none" strike="noStrike" kern="1200" dirty="0" smtClean="0">
                <a:solidFill>
                  <a:schemeClr val="tx1"/>
                </a:solidFill>
                <a:effectLst/>
                <a:latin typeface="+mn-lt"/>
                <a:ea typeface="+mn-ea"/>
                <a:cs typeface="+mn-cs"/>
              </a:rPr>
              <a:t>Aantal X genoemd</a:t>
            </a:r>
            <a:r>
              <a:rPr lang="nl-NL" dirty="0" smtClean="0"/>
              <a:t> </a:t>
            </a:r>
            <a:r>
              <a:rPr lang="nl-NL" sz="1200" b="0" i="0" u="none" strike="noStrike" kern="1200" dirty="0" smtClean="0">
                <a:solidFill>
                  <a:schemeClr val="tx1"/>
                </a:solidFill>
                <a:effectLst/>
                <a:latin typeface="+mn-lt"/>
                <a:ea typeface="+mn-ea"/>
                <a:cs typeface="+mn-cs"/>
              </a:rPr>
              <a:t>1</a:t>
            </a:r>
            <a:r>
              <a:rPr lang="nl-NL" dirty="0" smtClean="0"/>
              <a:t> </a:t>
            </a:r>
            <a:r>
              <a:rPr lang="nl-NL" sz="1200" b="0" i="0" u="none" strike="noStrike" kern="1200" dirty="0" smtClean="0">
                <a:solidFill>
                  <a:schemeClr val="tx1"/>
                </a:solidFill>
                <a:effectLst/>
                <a:latin typeface="+mn-lt"/>
                <a:ea typeface="+mn-ea"/>
                <a:cs typeface="+mn-cs"/>
              </a:rPr>
              <a:t>Organiseren van Bijeenkomsten</a:t>
            </a:r>
            <a:r>
              <a:rPr lang="nl-NL" dirty="0" smtClean="0"/>
              <a:t> </a:t>
            </a:r>
            <a:r>
              <a:rPr lang="nl-NL" sz="1200" b="0" i="0" u="none" strike="noStrike" kern="1200" dirty="0" smtClean="0">
                <a:solidFill>
                  <a:schemeClr val="tx1"/>
                </a:solidFill>
                <a:effectLst/>
                <a:latin typeface="+mn-lt"/>
                <a:ea typeface="+mn-ea"/>
                <a:cs typeface="+mn-cs"/>
              </a:rPr>
              <a:t>12</a:t>
            </a:r>
            <a:r>
              <a:rPr lang="nl-NL" dirty="0" smtClean="0"/>
              <a:t> </a:t>
            </a:r>
            <a:r>
              <a:rPr lang="nl-NL" sz="1200" b="0" i="0" u="none" strike="noStrike" kern="1200" dirty="0" smtClean="0">
                <a:solidFill>
                  <a:schemeClr val="tx1"/>
                </a:solidFill>
                <a:effectLst/>
                <a:latin typeface="+mn-lt"/>
                <a:ea typeface="+mn-ea"/>
                <a:cs typeface="+mn-cs"/>
              </a:rPr>
              <a:t>2</a:t>
            </a:r>
            <a:r>
              <a:rPr lang="nl-NL" dirty="0" smtClean="0"/>
              <a:t> </a:t>
            </a:r>
            <a:r>
              <a:rPr lang="nl-NL" sz="1200" b="0" i="0" u="none" strike="noStrike" kern="1200" dirty="0" smtClean="0">
                <a:solidFill>
                  <a:schemeClr val="tx1"/>
                </a:solidFill>
                <a:effectLst/>
                <a:latin typeface="+mn-lt"/>
                <a:ea typeface="+mn-ea"/>
                <a:cs typeface="+mn-cs"/>
              </a:rPr>
              <a:t>Organiseren van Workshops</a:t>
            </a:r>
            <a:r>
              <a:rPr lang="nl-NL" dirty="0" smtClean="0"/>
              <a:t> </a:t>
            </a:r>
            <a:r>
              <a:rPr lang="nl-NL" sz="1200" b="0" i="0" u="none" strike="noStrike" kern="1200" dirty="0" smtClean="0">
                <a:solidFill>
                  <a:schemeClr val="tx1"/>
                </a:solidFill>
                <a:effectLst/>
                <a:latin typeface="+mn-lt"/>
                <a:ea typeface="+mn-ea"/>
                <a:cs typeface="+mn-cs"/>
              </a:rPr>
              <a:t>10</a:t>
            </a:r>
            <a:r>
              <a:rPr lang="nl-NL" dirty="0" smtClean="0"/>
              <a:t> </a:t>
            </a:r>
            <a:r>
              <a:rPr lang="nl-NL" sz="1200" b="0" i="0" u="none" strike="noStrike" kern="1200" dirty="0" smtClean="0">
                <a:solidFill>
                  <a:schemeClr val="tx1"/>
                </a:solidFill>
                <a:effectLst/>
                <a:latin typeface="+mn-lt"/>
                <a:ea typeface="+mn-ea"/>
                <a:cs typeface="+mn-cs"/>
              </a:rPr>
              <a:t>3</a:t>
            </a:r>
            <a:r>
              <a:rPr lang="nl-NL" dirty="0" smtClean="0"/>
              <a:t> </a:t>
            </a:r>
            <a:r>
              <a:rPr lang="nl-NL" sz="1200" b="0" i="0" u="none" strike="noStrike" kern="1200" dirty="0" smtClean="0">
                <a:solidFill>
                  <a:schemeClr val="tx1"/>
                </a:solidFill>
                <a:effectLst/>
                <a:latin typeface="+mn-lt"/>
                <a:ea typeface="+mn-ea"/>
                <a:cs typeface="+mn-cs"/>
              </a:rPr>
              <a:t>Professionalisering</a:t>
            </a:r>
            <a:r>
              <a:rPr lang="nl-NL" dirty="0" smtClean="0"/>
              <a:t> </a:t>
            </a:r>
            <a:r>
              <a:rPr lang="nl-NL" sz="1200" b="0" i="0" u="none" strike="noStrike" kern="1200" dirty="0" smtClean="0">
                <a:solidFill>
                  <a:schemeClr val="tx1"/>
                </a:solidFill>
                <a:effectLst/>
                <a:latin typeface="+mn-lt"/>
                <a:ea typeface="+mn-ea"/>
                <a:cs typeface="+mn-cs"/>
              </a:rPr>
              <a:t>3</a:t>
            </a:r>
            <a:r>
              <a:rPr lang="nl-NL" dirty="0" smtClean="0"/>
              <a:t> </a:t>
            </a:r>
            <a:r>
              <a:rPr lang="nl-NL" sz="1200" b="0" i="0" u="none" strike="noStrike" kern="1200" dirty="0" smtClean="0">
                <a:solidFill>
                  <a:schemeClr val="tx1"/>
                </a:solidFill>
                <a:effectLst/>
                <a:latin typeface="+mn-lt"/>
                <a:ea typeface="+mn-ea"/>
                <a:cs typeface="+mn-cs"/>
              </a:rPr>
              <a:t>4</a:t>
            </a:r>
            <a:r>
              <a:rPr lang="nl-NL" dirty="0" smtClean="0"/>
              <a:t> </a:t>
            </a:r>
            <a:r>
              <a:rPr lang="nl-NL" sz="1200" b="0" i="0" u="none" strike="noStrike" kern="1200" dirty="0" smtClean="0">
                <a:solidFill>
                  <a:schemeClr val="tx1"/>
                </a:solidFill>
                <a:effectLst/>
                <a:latin typeface="+mn-lt"/>
                <a:ea typeface="+mn-ea"/>
                <a:cs typeface="+mn-cs"/>
              </a:rPr>
              <a:t>Kennisdeling + verspreiding</a:t>
            </a:r>
            <a:r>
              <a:rPr lang="nl-NL" dirty="0" smtClean="0"/>
              <a:t> </a:t>
            </a:r>
            <a:r>
              <a:rPr lang="nl-NL" sz="1200" b="0" i="0" u="none" strike="noStrike" kern="1200" dirty="0" smtClean="0">
                <a:solidFill>
                  <a:schemeClr val="tx1"/>
                </a:solidFill>
                <a:effectLst/>
                <a:latin typeface="+mn-lt"/>
                <a:ea typeface="+mn-ea"/>
                <a:cs typeface="+mn-cs"/>
              </a:rPr>
              <a:t>15</a:t>
            </a:r>
            <a:r>
              <a:rPr lang="nl-NL" dirty="0" smtClean="0"/>
              <a:t> </a:t>
            </a:r>
            <a:r>
              <a:rPr lang="nl-NL" sz="1200" b="0" i="0" u="none" strike="noStrike" kern="1200" dirty="0" smtClean="0">
                <a:solidFill>
                  <a:schemeClr val="tx1"/>
                </a:solidFill>
                <a:effectLst/>
                <a:latin typeface="+mn-lt"/>
                <a:ea typeface="+mn-ea"/>
                <a:cs typeface="+mn-cs"/>
              </a:rPr>
              <a:t>5</a:t>
            </a:r>
            <a:r>
              <a:rPr lang="nl-NL" dirty="0" smtClean="0"/>
              <a:t> </a:t>
            </a:r>
            <a:r>
              <a:rPr lang="nl-NL" sz="1200" b="0" i="0" u="none" strike="noStrike" kern="1200" dirty="0" smtClean="0">
                <a:solidFill>
                  <a:schemeClr val="tx1"/>
                </a:solidFill>
                <a:effectLst/>
                <a:latin typeface="+mn-lt"/>
                <a:ea typeface="+mn-ea"/>
                <a:cs typeface="+mn-cs"/>
              </a:rPr>
              <a:t>Organiseren van maatschappelijk relevante evenementen</a:t>
            </a:r>
            <a:r>
              <a:rPr lang="nl-NL" dirty="0" smtClean="0"/>
              <a:t> </a:t>
            </a:r>
            <a:r>
              <a:rPr lang="nl-NL" sz="1200" b="0" i="0" u="none" strike="noStrike" kern="1200" dirty="0" smtClean="0">
                <a:solidFill>
                  <a:schemeClr val="tx1"/>
                </a:solidFill>
                <a:effectLst/>
                <a:latin typeface="+mn-lt"/>
                <a:ea typeface="+mn-ea"/>
                <a:cs typeface="+mn-cs"/>
              </a:rPr>
              <a:t>5</a:t>
            </a:r>
            <a:r>
              <a:rPr lang="nl-NL" dirty="0" smtClean="0"/>
              <a:t> </a:t>
            </a:r>
            <a:r>
              <a:rPr lang="nl-NL" sz="1200" b="0" i="0" u="none" strike="noStrike" kern="1200" dirty="0" smtClean="0">
                <a:solidFill>
                  <a:schemeClr val="tx1"/>
                </a:solidFill>
                <a:effectLst/>
                <a:latin typeface="+mn-lt"/>
                <a:ea typeface="+mn-ea"/>
                <a:cs typeface="+mn-cs"/>
              </a:rPr>
              <a:t>6</a:t>
            </a:r>
            <a:r>
              <a:rPr lang="nl-NL" dirty="0" smtClean="0"/>
              <a:t> </a:t>
            </a:r>
            <a:r>
              <a:rPr lang="nl-NL" sz="1200" b="0" i="0" u="none" strike="noStrike" kern="1200" dirty="0" smtClean="0">
                <a:solidFill>
                  <a:schemeClr val="tx1"/>
                </a:solidFill>
                <a:effectLst/>
                <a:latin typeface="+mn-lt"/>
                <a:ea typeface="+mn-ea"/>
                <a:cs typeface="+mn-cs"/>
              </a:rPr>
              <a:t>Interculturele activiteiten</a:t>
            </a:r>
            <a:r>
              <a:rPr lang="nl-NL" dirty="0" smtClean="0"/>
              <a:t> </a:t>
            </a:r>
            <a:r>
              <a:rPr lang="nl-NL" sz="1200" b="0" i="0" u="none" strike="noStrike" kern="1200" dirty="0" smtClean="0">
                <a:solidFill>
                  <a:schemeClr val="tx1"/>
                </a:solidFill>
                <a:effectLst/>
                <a:latin typeface="+mn-lt"/>
                <a:ea typeface="+mn-ea"/>
                <a:cs typeface="+mn-cs"/>
              </a:rPr>
              <a:t>4</a:t>
            </a:r>
            <a:r>
              <a:rPr lang="nl-NL" dirty="0" smtClean="0"/>
              <a:t> </a:t>
            </a:r>
            <a:endParaRPr lang="nl-NL" dirty="0"/>
          </a:p>
        </p:txBody>
      </p:sp>
      <p:sp>
        <p:nvSpPr>
          <p:cNvPr id="4" name="Tijdelijke aanduiding voor dianummer 3"/>
          <p:cNvSpPr>
            <a:spLocks noGrp="1"/>
          </p:cNvSpPr>
          <p:nvPr>
            <p:ph type="sldNum" sz="quarter" idx="10"/>
          </p:nvPr>
        </p:nvSpPr>
        <p:spPr/>
        <p:txBody>
          <a:bodyPr/>
          <a:lstStyle/>
          <a:p>
            <a:fld id="{FC4BEF62-2FAE-784D-BB6F-C2B14BF60017}" type="slidenum">
              <a:rPr lang="nl-NL" smtClean="0"/>
              <a:t>14</a:t>
            </a:fld>
            <a:endParaRPr lang="nl-NL"/>
          </a:p>
        </p:txBody>
      </p:sp>
    </p:spTree>
    <p:extLst>
      <p:ext uri="{BB962C8B-B14F-4D97-AF65-F5344CB8AC3E}">
        <p14:creationId xmlns:p14="http://schemas.microsoft.com/office/powerpoint/2010/main" val="358769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210182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1871566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874037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2185290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334965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D011AA30-6A59-4862-96D1-EAD2C63207E0}" type="datetimeFigureOut">
              <a:rPr lang="nl-NL" smtClean="0"/>
              <a:t>15/04/16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3429440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D011AA30-6A59-4862-96D1-EAD2C63207E0}" type="datetimeFigureOut">
              <a:rPr lang="nl-NL" smtClean="0"/>
              <a:t>15/04/16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175521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D011AA30-6A59-4862-96D1-EAD2C63207E0}" type="datetimeFigureOut">
              <a:rPr lang="nl-NL" smtClean="0"/>
              <a:t>15/04/16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416777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011AA30-6A59-4862-96D1-EAD2C63207E0}" type="datetimeFigureOut">
              <a:rPr lang="nl-NL" smtClean="0"/>
              <a:t>15/04/16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3255465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011AA30-6A59-4862-96D1-EAD2C63207E0}" type="datetimeFigureOut">
              <a:rPr lang="nl-NL" smtClean="0"/>
              <a:t>15/04/16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18658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011AA30-6A59-4862-96D1-EAD2C63207E0}" type="datetimeFigureOut">
              <a:rPr lang="nl-NL" smtClean="0"/>
              <a:t>15/04/16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703FD8-1A91-4309-8AF4-A7B69325B9F1}" type="slidenum">
              <a:rPr lang="nl-NL" smtClean="0"/>
              <a:t>‹nr.›</a:t>
            </a:fld>
            <a:endParaRPr lang="nl-NL"/>
          </a:p>
        </p:txBody>
      </p:sp>
    </p:spTree>
    <p:extLst>
      <p:ext uri="{BB962C8B-B14F-4D97-AF65-F5344CB8AC3E}">
        <p14:creationId xmlns:p14="http://schemas.microsoft.com/office/powerpoint/2010/main" val="33056877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1AA30-6A59-4862-96D1-EAD2C63207E0}" type="datetimeFigureOut">
              <a:rPr lang="nl-NL" smtClean="0"/>
              <a:t>15/04/16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03FD8-1A91-4309-8AF4-A7B69325B9F1}" type="slidenum">
              <a:rPr lang="nl-NL" smtClean="0"/>
              <a:t>‹nr.›</a:t>
            </a:fld>
            <a:endParaRPr lang="nl-NL"/>
          </a:p>
        </p:txBody>
      </p:sp>
    </p:spTree>
    <p:extLst>
      <p:ext uri="{BB962C8B-B14F-4D97-AF65-F5344CB8AC3E}">
        <p14:creationId xmlns:p14="http://schemas.microsoft.com/office/powerpoint/2010/main" val="2919869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chart" Target="../charts/chart8.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chart" Target="../charts/chart9.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chart" Target="../charts/chart10.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chart" Target="../charts/chart13.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3" Type="http://schemas.openxmlformats.org/officeDocument/2006/relationships/chart" Target="../charts/chart14.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chart" Target="../charts/chart1.xml"/><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a:t>ALV 2016</a:t>
            </a:r>
            <a:br>
              <a:rPr lang="nl-NL" sz="3100" dirty="0"/>
            </a:br>
            <a:endParaRPr lang="nl-NL" sz="3100" dirty="0"/>
          </a:p>
        </p:txBody>
      </p:sp>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14213139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Afbeelding 3" descr="images.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379208989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Vraag </a:t>
            </a:r>
            <a:r>
              <a:rPr lang="nl-NL" sz="2400" b="1" dirty="0" smtClean="0"/>
              <a:t>4: </a:t>
            </a:r>
            <a:r>
              <a:rPr lang="nl-NL" sz="2400" b="1" dirty="0"/>
              <a:t>Hoe </a:t>
            </a:r>
            <a:r>
              <a:rPr lang="nl-NL" sz="2400" b="1" dirty="0" smtClean="0"/>
              <a:t>benoem </a:t>
            </a:r>
            <a:r>
              <a:rPr lang="nl-NL" sz="2400" b="1" dirty="0"/>
              <a:t>je </a:t>
            </a:r>
            <a:r>
              <a:rPr lang="nl-NL" sz="2400" b="1" dirty="0" smtClean="0"/>
              <a:t>jezelf?</a:t>
            </a:r>
            <a:endParaRPr lang="nl-NL" sz="2400" dirty="0"/>
          </a:p>
        </p:txBody>
      </p:sp>
      <p:graphicFrame>
        <p:nvGraphicFramePr>
          <p:cNvPr id="5" name="Tijdelijke aanduiding voor inhoud 4"/>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3464394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Vraag </a:t>
            </a:r>
            <a:r>
              <a:rPr lang="nl-NL" sz="2400" b="1" dirty="0" smtClean="0"/>
              <a:t>4: De groep ‘anders’</a:t>
            </a:r>
            <a:endParaRPr lang="nl-NL" sz="2400" dirty="0"/>
          </a:p>
        </p:txBody>
      </p:sp>
      <p:graphicFrame>
        <p:nvGraphicFramePr>
          <p:cNvPr id="5" name="Tijdelijke aanduiding voor inhoud 4"/>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26053904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Vraag </a:t>
            </a:r>
            <a:r>
              <a:rPr lang="nl-NL" sz="2400" b="1" dirty="0" smtClean="0"/>
              <a:t>4: </a:t>
            </a:r>
            <a:r>
              <a:rPr lang="nl-NL" sz="2400" b="1" dirty="0"/>
              <a:t>Hoe </a:t>
            </a:r>
            <a:r>
              <a:rPr lang="nl-NL" sz="2400" b="1" dirty="0" smtClean="0"/>
              <a:t>benoem </a:t>
            </a:r>
            <a:r>
              <a:rPr lang="nl-NL" sz="2400" b="1" dirty="0"/>
              <a:t>je </a:t>
            </a:r>
            <a:r>
              <a:rPr lang="nl-NL" sz="2400" b="1" dirty="0" smtClean="0"/>
              <a:t>jezelf? (Totaal)</a:t>
            </a:r>
            <a:endParaRPr lang="nl-NL" sz="2400" dirty="0"/>
          </a:p>
        </p:txBody>
      </p:sp>
      <p:graphicFrame>
        <p:nvGraphicFramePr>
          <p:cNvPr id="9" name="Tijdelijke aanduiding voor inhoud 8"/>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6712116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ek 3"/>
          <p:cNvGraphicFramePr/>
          <p:nvPr>
            <p:extLst>
              <p:ext uri="{D42A27DB-BD31-4B8C-83A1-F6EECF244321}">
                <p14:modId xmlns:p14="http://schemas.microsoft.com/office/powerpoint/2010/main" val="2952046548"/>
              </p:ext>
            </p:extLst>
          </p:nvPr>
        </p:nvGraphicFramePr>
        <p:xfrm>
          <a:off x="321313" y="3831"/>
          <a:ext cx="8820472" cy="65973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332413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6: Ik wil dat </a:t>
            </a:r>
            <a:r>
              <a:rPr lang="nl-NL" sz="2400" b="1" dirty="0" err="1" smtClean="0"/>
              <a:t>Sietar</a:t>
            </a:r>
            <a:r>
              <a:rPr lang="nl-NL" sz="2400" b="1" dirty="0" smtClean="0"/>
              <a:t> NL doorgaat met….. </a:t>
            </a:r>
            <a:endParaRPr lang="nl-NL" sz="2400" b="1"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54381260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751455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282154"/>
          </a:xfrm>
        </p:spPr>
        <p:txBody>
          <a:bodyPr>
            <a:normAutofit fontScale="90000"/>
          </a:bodyPr>
          <a:lstStyle/>
          <a:p>
            <a:pPr algn="l"/>
            <a:r>
              <a:rPr lang="nl-NL" sz="2400" b="1" dirty="0" smtClean="0">
                <a:latin typeface="+mn-lt"/>
              </a:rPr>
              <a:t>Vraag 7: </a:t>
            </a:r>
            <a:r>
              <a:rPr lang="nl-NL" sz="2400" b="1" dirty="0" smtClean="0">
                <a:solidFill>
                  <a:srgbClr val="000000"/>
                </a:solidFill>
                <a:latin typeface="+mn-lt"/>
                <a:ea typeface="Lucida Grande"/>
                <a:cs typeface="Lucida Grande"/>
              </a:rPr>
              <a:t>Ik </a:t>
            </a:r>
            <a:r>
              <a:rPr lang="nl-NL" sz="2400" b="1" dirty="0">
                <a:solidFill>
                  <a:srgbClr val="000000"/>
                </a:solidFill>
                <a:latin typeface="+mn-lt"/>
                <a:ea typeface="Lucida Grande"/>
                <a:cs typeface="Lucida Grande"/>
              </a:rPr>
              <a:t>zie </a:t>
            </a:r>
            <a:r>
              <a:rPr lang="nl-NL" sz="2400" b="1" dirty="0" err="1">
                <a:solidFill>
                  <a:srgbClr val="000000"/>
                </a:solidFill>
                <a:latin typeface="+mn-lt"/>
                <a:ea typeface="Lucida Grande"/>
                <a:cs typeface="Lucida Grande"/>
              </a:rPr>
              <a:t>Sietar</a:t>
            </a:r>
            <a:r>
              <a:rPr lang="nl-NL" sz="2400" b="1" dirty="0">
                <a:solidFill>
                  <a:srgbClr val="000000"/>
                </a:solidFill>
                <a:latin typeface="+mn-lt"/>
                <a:ea typeface="Lucida Grande"/>
                <a:cs typeface="Lucida Grande"/>
              </a:rPr>
              <a:t> NL in de nabije </a:t>
            </a:r>
            <a:r>
              <a:rPr lang="nl-NL" sz="2400" b="1" dirty="0" smtClean="0">
                <a:solidFill>
                  <a:srgbClr val="000000"/>
                </a:solidFill>
                <a:latin typeface="+mn-lt"/>
                <a:ea typeface="Lucida Grande"/>
                <a:cs typeface="Lucida Grande"/>
              </a:rPr>
              <a:t>toekomst</a:t>
            </a:r>
            <a:br>
              <a:rPr lang="nl-NL" sz="2400" b="1" dirty="0" smtClean="0">
                <a:solidFill>
                  <a:srgbClr val="000000"/>
                </a:solidFill>
                <a:latin typeface="+mn-lt"/>
                <a:ea typeface="Lucida Grande"/>
                <a:cs typeface="Lucida Grande"/>
              </a:rPr>
            </a:br>
            <a:r>
              <a:rPr lang="nl-NL" sz="2400" b="1" dirty="0" smtClean="0">
                <a:solidFill>
                  <a:srgbClr val="000000"/>
                </a:solidFill>
                <a:latin typeface="+mn-lt"/>
                <a:ea typeface="Lucida Grande"/>
                <a:cs typeface="Lucida Grande"/>
              </a:rPr>
              <a:t>als </a:t>
            </a:r>
            <a:r>
              <a:rPr lang="nl-NL" sz="2400" b="1" dirty="0">
                <a:solidFill>
                  <a:srgbClr val="000000"/>
                </a:solidFill>
                <a:latin typeface="+mn-lt"/>
                <a:ea typeface="Lucida Grande"/>
                <a:cs typeface="Lucida Grande"/>
              </a:rPr>
              <a:t>een vereniging die ...</a:t>
            </a:r>
            <a:r>
              <a:rPr lang="nl-NL" sz="2400" b="1" dirty="0" smtClean="0">
                <a:latin typeface="+mn-lt"/>
              </a:rPr>
              <a:t> </a:t>
            </a:r>
            <a:br>
              <a:rPr lang="nl-NL" sz="2400" b="1" dirty="0" smtClean="0">
                <a:latin typeface="+mn-lt"/>
              </a:rPr>
            </a:br>
            <a:r>
              <a:rPr lang="nl-NL" sz="2400" b="1" dirty="0" smtClean="0">
                <a:latin typeface="+mn-lt"/>
              </a:rPr>
              <a:t/>
            </a:r>
            <a:br>
              <a:rPr lang="nl-NL" sz="2400" b="1" dirty="0" smtClean="0">
                <a:latin typeface="+mn-lt"/>
              </a:rPr>
            </a:br>
            <a:r>
              <a:rPr lang="nl-NL" sz="2400" b="1" dirty="0" smtClean="0">
                <a:latin typeface="+mn-lt"/>
              </a:rPr>
              <a:t>DEEL 1: INTERN</a:t>
            </a:r>
            <a:br>
              <a:rPr lang="nl-NL" sz="2400" b="1" dirty="0" smtClean="0">
                <a:latin typeface="+mn-lt"/>
              </a:rPr>
            </a:br>
            <a:endParaRPr lang="nl-NL" sz="2400" b="1" dirty="0">
              <a:latin typeface="+mn-lt"/>
            </a:endParaRPr>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339275813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92670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282154"/>
          </a:xfrm>
        </p:spPr>
        <p:txBody>
          <a:bodyPr>
            <a:normAutofit fontScale="90000"/>
          </a:bodyPr>
          <a:lstStyle/>
          <a:p>
            <a:pPr algn="l"/>
            <a:r>
              <a:rPr lang="nl-NL" sz="2400" b="1" dirty="0" smtClean="0">
                <a:latin typeface="+mn-lt"/>
              </a:rPr>
              <a:t>Vraag 7: </a:t>
            </a:r>
            <a:r>
              <a:rPr lang="nl-NL" sz="2400" b="1" dirty="0" smtClean="0">
                <a:solidFill>
                  <a:srgbClr val="000000"/>
                </a:solidFill>
                <a:latin typeface="+mn-lt"/>
                <a:ea typeface="Lucida Grande"/>
                <a:cs typeface="Lucida Grande"/>
              </a:rPr>
              <a:t>Ik </a:t>
            </a:r>
            <a:r>
              <a:rPr lang="nl-NL" sz="2400" b="1" dirty="0">
                <a:solidFill>
                  <a:srgbClr val="000000"/>
                </a:solidFill>
                <a:latin typeface="+mn-lt"/>
                <a:ea typeface="Lucida Grande"/>
                <a:cs typeface="Lucida Grande"/>
              </a:rPr>
              <a:t>zie </a:t>
            </a:r>
            <a:r>
              <a:rPr lang="nl-NL" sz="2400" b="1" dirty="0" err="1">
                <a:solidFill>
                  <a:srgbClr val="000000"/>
                </a:solidFill>
                <a:latin typeface="+mn-lt"/>
                <a:ea typeface="Lucida Grande"/>
                <a:cs typeface="Lucida Grande"/>
              </a:rPr>
              <a:t>Sietar</a:t>
            </a:r>
            <a:r>
              <a:rPr lang="nl-NL" sz="2400" b="1" dirty="0">
                <a:solidFill>
                  <a:srgbClr val="000000"/>
                </a:solidFill>
                <a:latin typeface="+mn-lt"/>
                <a:ea typeface="Lucida Grande"/>
                <a:cs typeface="Lucida Grande"/>
              </a:rPr>
              <a:t> NL in de nabije </a:t>
            </a:r>
            <a:r>
              <a:rPr lang="nl-NL" sz="2400" b="1" dirty="0" smtClean="0">
                <a:solidFill>
                  <a:srgbClr val="000000"/>
                </a:solidFill>
                <a:latin typeface="+mn-lt"/>
                <a:ea typeface="Lucida Grande"/>
                <a:cs typeface="Lucida Grande"/>
              </a:rPr>
              <a:t>toekomst</a:t>
            </a:r>
            <a:br>
              <a:rPr lang="nl-NL" sz="2400" b="1" dirty="0" smtClean="0">
                <a:solidFill>
                  <a:srgbClr val="000000"/>
                </a:solidFill>
                <a:latin typeface="+mn-lt"/>
                <a:ea typeface="Lucida Grande"/>
                <a:cs typeface="Lucida Grande"/>
              </a:rPr>
            </a:br>
            <a:r>
              <a:rPr lang="nl-NL" sz="2400" b="1" dirty="0" smtClean="0">
                <a:solidFill>
                  <a:srgbClr val="000000"/>
                </a:solidFill>
                <a:latin typeface="+mn-lt"/>
                <a:ea typeface="Lucida Grande"/>
                <a:cs typeface="Lucida Grande"/>
              </a:rPr>
              <a:t>als </a:t>
            </a:r>
            <a:r>
              <a:rPr lang="nl-NL" sz="2400" b="1" dirty="0">
                <a:solidFill>
                  <a:srgbClr val="000000"/>
                </a:solidFill>
                <a:latin typeface="+mn-lt"/>
                <a:ea typeface="Lucida Grande"/>
                <a:cs typeface="Lucida Grande"/>
              </a:rPr>
              <a:t>een vereniging die ...</a:t>
            </a:r>
            <a:r>
              <a:rPr lang="nl-NL" sz="2400" b="1" dirty="0" smtClean="0">
                <a:latin typeface="+mn-lt"/>
              </a:rPr>
              <a:t> </a:t>
            </a:r>
            <a:br>
              <a:rPr lang="nl-NL" sz="2400" b="1" dirty="0" smtClean="0">
                <a:latin typeface="+mn-lt"/>
              </a:rPr>
            </a:br>
            <a:r>
              <a:rPr lang="nl-NL" sz="2400" b="1" dirty="0" smtClean="0">
                <a:latin typeface="+mn-lt"/>
              </a:rPr>
              <a:t/>
            </a:r>
            <a:br>
              <a:rPr lang="nl-NL" sz="2400" b="1" dirty="0" smtClean="0">
                <a:latin typeface="+mn-lt"/>
              </a:rPr>
            </a:br>
            <a:r>
              <a:rPr lang="nl-NL" sz="2400" b="1" dirty="0" smtClean="0">
                <a:latin typeface="+mn-lt"/>
              </a:rPr>
              <a:t>DEEL 2: EXTERN</a:t>
            </a:r>
            <a:endParaRPr lang="nl-NL" sz="2400" b="1" dirty="0">
              <a:latin typeface="+mn-lt"/>
            </a:endParaRPr>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graphicFrame>
        <p:nvGraphicFramePr>
          <p:cNvPr id="9" name="Tijdelijke aanduiding voor inhoud 8"/>
          <p:cNvGraphicFramePr>
            <a:graphicFrameLocks noGrp="1"/>
          </p:cNvGraphicFramePr>
          <p:nvPr>
            <p:ph idx="1"/>
            <p:extLst>
              <p:ext uri="{D42A27DB-BD31-4B8C-83A1-F6EECF244321}">
                <p14:modId xmlns:p14="http://schemas.microsoft.com/office/powerpoint/2010/main" val="389393099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1526177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Unieke opmerkingen bij </a:t>
            </a:r>
            <a:r>
              <a:rPr lang="nl-NL" sz="2400" b="1" dirty="0" smtClean="0"/>
              <a:t>vraag 7</a:t>
            </a:r>
            <a:endParaRPr lang="nl-NL" sz="2400" b="1" dirty="0"/>
          </a:p>
        </p:txBody>
      </p:sp>
      <p:sp>
        <p:nvSpPr>
          <p:cNvPr id="3" name="Tijdelijke aanduiding voor inhoud 2"/>
          <p:cNvSpPr>
            <a:spLocks noGrp="1"/>
          </p:cNvSpPr>
          <p:nvPr>
            <p:ph idx="1"/>
          </p:nvPr>
        </p:nvSpPr>
        <p:spPr>
          <a:solidFill>
            <a:srgbClr val="FCD5B5"/>
          </a:solidFill>
        </p:spPr>
        <p:txBody>
          <a:bodyPr>
            <a:normAutofit/>
          </a:bodyPr>
          <a:lstStyle/>
          <a:p>
            <a:r>
              <a:rPr lang="nl-NL" sz="2400" i="1" dirty="0" smtClean="0">
                <a:solidFill>
                  <a:srgbClr val="000000"/>
                </a:solidFill>
                <a:ea typeface="Lucida Grande"/>
                <a:cs typeface="Lucida Grande"/>
              </a:rPr>
              <a:t>‘Verbindingen </a:t>
            </a:r>
            <a:r>
              <a:rPr lang="nl-NL" sz="2400" i="1" dirty="0">
                <a:solidFill>
                  <a:srgbClr val="000000"/>
                </a:solidFill>
                <a:ea typeface="Lucida Grande"/>
                <a:cs typeface="Lucida Grande"/>
              </a:rPr>
              <a:t>tussen groepen stimuleert door het zichtbaar maken van innovatieve projecten en organisaties waar Nederlanders met een multiculturele achtergrond actief </a:t>
            </a:r>
            <a:r>
              <a:rPr lang="nl-NL" sz="2400" i="1" dirty="0" smtClean="0">
                <a:solidFill>
                  <a:srgbClr val="000000"/>
                </a:solidFill>
                <a:ea typeface="Lucida Grande"/>
                <a:cs typeface="Lucida Grande"/>
              </a:rPr>
              <a:t>zijn’</a:t>
            </a:r>
          </a:p>
          <a:p>
            <a:pPr marL="0" indent="0">
              <a:buNone/>
            </a:pPr>
            <a:endParaRPr lang="nl-NL" sz="2400" i="1" dirty="0" smtClean="0">
              <a:solidFill>
                <a:srgbClr val="000000"/>
              </a:solidFill>
              <a:ea typeface="Lucida Grande"/>
              <a:cs typeface="Lucida Grande"/>
            </a:endParaRPr>
          </a:p>
          <a:p>
            <a:r>
              <a:rPr lang="nl-NL" sz="2400" i="1" dirty="0" smtClean="0"/>
              <a:t>‘Voor </a:t>
            </a:r>
            <a:r>
              <a:rPr lang="nl-NL" sz="2400" i="1" dirty="0"/>
              <a:t>mensen, werkzaam zijn in het Interculturele veld, een plek biedt om zich inhoudelijk te ontwikkelen. "vak" genoten elkaar kunnen ontmoeten en op een veilige manier met elkaar in gesprek kunnen zijn over maatschappelijke ontwikkelingen die het vak </a:t>
            </a:r>
            <a:r>
              <a:rPr lang="nl-NL" sz="2400" i="1" dirty="0" smtClean="0"/>
              <a:t>beïnvloeden’</a:t>
            </a:r>
            <a:endParaRPr lang="nl-NL" sz="2400" i="1"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273734543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0688"/>
            <a:ext cx="8229600" cy="796950"/>
          </a:xfrm>
        </p:spPr>
        <p:txBody>
          <a:bodyPr>
            <a:normAutofit fontScale="90000"/>
          </a:bodyPr>
          <a:lstStyle/>
          <a:p>
            <a:pPr algn="l"/>
            <a:r>
              <a:rPr lang="nl-NL" sz="2700" b="1" dirty="0" smtClean="0"/>
              <a:t>Vraag 8: Ik </a:t>
            </a:r>
            <a:r>
              <a:rPr lang="nl-NL" sz="2700" b="1" dirty="0"/>
              <a:t>hoop dat </a:t>
            </a:r>
            <a:r>
              <a:rPr lang="nl-NL" sz="2700" b="1" dirty="0" err="1"/>
              <a:t>Sietar</a:t>
            </a:r>
            <a:r>
              <a:rPr lang="nl-NL" sz="2700" b="1" dirty="0"/>
              <a:t> NL daarvoor de </a:t>
            </a:r>
            <a:r>
              <a:rPr lang="nl-NL" sz="2700" b="1" dirty="0" smtClean="0"/>
              <a:t/>
            </a:r>
            <a:br>
              <a:rPr lang="nl-NL" sz="2700" b="1" dirty="0" smtClean="0"/>
            </a:br>
            <a:r>
              <a:rPr lang="nl-NL" sz="2700" b="1" dirty="0" smtClean="0"/>
              <a:t>volgende </a:t>
            </a:r>
            <a:r>
              <a:rPr lang="nl-NL" sz="2700" b="1" dirty="0"/>
              <a:t>stappen zal gaan ondernemen </a:t>
            </a:r>
            <a:r>
              <a:rPr lang="nl-NL" sz="2700" b="1" dirty="0" smtClean="0"/>
              <a:t>..</a:t>
            </a:r>
            <a:r>
              <a:rPr lang="nl-NL" dirty="0"/>
              <a:t/>
            </a:r>
            <a:br>
              <a:rPr lang="nl-NL" dirty="0"/>
            </a:br>
            <a:r>
              <a:rPr lang="nl-NL" dirty="0"/>
              <a:t> </a:t>
            </a:r>
          </a:p>
        </p:txBody>
      </p:sp>
      <p:sp>
        <p:nvSpPr>
          <p:cNvPr id="3" name="Tijdelijke aanduiding voor inhoud 2"/>
          <p:cNvSpPr>
            <a:spLocks noGrp="1"/>
          </p:cNvSpPr>
          <p:nvPr>
            <p:ph idx="1"/>
          </p:nvPr>
        </p:nvSpPr>
        <p:spPr/>
        <p:txBody>
          <a:bodyPr/>
          <a:lstStyle/>
          <a:p>
            <a:endParaRPr lang="nl-NL"/>
          </a:p>
        </p:txBody>
      </p:sp>
      <p:graphicFrame>
        <p:nvGraphicFramePr>
          <p:cNvPr id="4" name="Grafiek 3"/>
          <p:cNvGraphicFramePr>
            <a:graphicFrameLocks/>
          </p:cNvGraphicFramePr>
          <p:nvPr>
            <p:extLst>
              <p:ext uri="{D42A27DB-BD31-4B8C-83A1-F6EECF244321}">
                <p14:modId xmlns:p14="http://schemas.microsoft.com/office/powerpoint/2010/main" val="559809317"/>
              </p:ext>
            </p:extLst>
          </p:nvPr>
        </p:nvGraphicFramePr>
        <p:xfrm>
          <a:off x="323528" y="1600200"/>
          <a:ext cx="8496944" cy="4997152"/>
        </p:xfrm>
        <a:graphic>
          <a:graphicData uri="http://schemas.openxmlformats.org/drawingml/2006/chart">
            <c:chart xmlns:c="http://schemas.openxmlformats.org/drawingml/2006/chart" xmlns:r="http://schemas.openxmlformats.org/officeDocument/2006/relationships" r:id="rId3"/>
          </a:graphicData>
        </a:graphic>
      </p:graphicFrame>
      <p:pic>
        <p:nvPicPr>
          <p:cNvPr id="6" name="Afbeelding 5"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815261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Unieke opmerkingen bij vraag 8</a:t>
            </a:r>
            <a:endParaRPr lang="nl-NL" sz="2400" b="1" dirty="0"/>
          </a:p>
        </p:txBody>
      </p:sp>
      <p:sp>
        <p:nvSpPr>
          <p:cNvPr id="3" name="Tijdelijke aanduiding voor inhoud 2"/>
          <p:cNvSpPr>
            <a:spLocks noGrp="1"/>
          </p:cNvSpPr>
          <p:nvPr>
            <p:ph idx="1"/>
          </p:nvPr>
        </p:nvSpPr>
        <p:spPr>
          <a:solidFill>
            <a:srgbClr val="FCD5B5"/>
          </a:solidFill>
        </p:spPr>
        <p:txBody>
          <a:bodyPr>
            <a:normAutofit/>
          </a:bodyPr>
          <a:lstStyle/>
          <a:p>
            <a:pPr marL="0" indent="0">
              <a:buNone/>
            </a:pPr>
            <a:r>
              <a:rPr lang="nl-NL" dirty="0" smtClean="0"/>
              <a:t>“informeren </a:t>
            </a:r>
            <a:r>
              <a:rPr lang="nl-NL" dirty="0"/>
              <a:t>over </a:t>
            </a:r>
            <a:r>
              <a:rPr lang="nl-NL" dirty="0">
                <a:solidFill>
                  <a:srgbClr val="000000"/>
                </a:solidFill>
                <a:ea typeface="Lucida Grande"/>
                <a:cs typeface="Lucida Grande"/>
              </a:rPr>
              <a:t>stages/</a:t>
            </a:r>
            <a:r>
              <a:rPr lang="nl-NL" dirty="0" smtClean="0">
                <a:solidFill>
                  <a:srgbClr val="000000"/>
                </a:solidFill>
                <a:ea typeface="Lucida Grande"/>
                <a:cs typeface="Lucida Grande"/>
              </a:rPr>
              <a:t>werkervaringsplekken”</a:t>
            </a:r>
          </a:p>
          <a:p>
            <a:pPr marL="0" indent="0">
              <a:buNone/>
            </a:pPr>
            <a:endParaRPr lang="nl-NL" dirty="0">
              <a:solidFill>
                <a:srgbClr val="000000"/>
              </a:solidFill>
              <a:ea typeface="Lucida Grande"/>
              <a:cs typeface="Lucida Grande"/>
            </a:endParaRPr>
          </a:p>
          <a:p>
            <a:pPr marL="0" indent="0">
              <a:buNone/>
            </a:pPr>
            <a:r>
              <a:rPr lang="nl-NL" dirty="0" smtClean="0">
                <a:solidFill>
                  <a:srgbClr val="000000"/>
                </a:solidFill>
                <a:ea typeface="Lucida Grande"/>
                <a:cs typeface="Lucida Grande"/>
              </a:rPr>
              <a:t>“ werken aan een kwaliteitskeurmerk”</a:t>
            </a:r>
          </a:p>
          <a:p>
            <a:pPr marL="0" indent="0">
              <a:buNone/>
            </a:pPr>
            <a:endParaRPr lang="nl-NL" dirty="0">
              <a:solidFill>
                <a:srgbClr val="000000"/>
              </a:solidFill>
              <a:ea typeface="Lucida Grande"/>
              <a:cs typeface="Lucida Grande"/>
            </a:endParaRPr>
          </a:p>
          <a:p>
            <a:pPr marL="0" indent="0">
              <a:buNone/>
            </a:pPr>
            <a:r>
              <a:rPr lang="nl-NL" dirty="0" smtClean="0">
                <a:solidFill>
                  <a:srgbClr val="000000"/>
                </a:solidFill>
                <a:ea typeface="Lucida Grande"/>
                <a:cs typeface="Lucida Grande"/>
              </a:rPr>
              <a:t>“vrolijke vredesacties opzetten”</a:t>
            </a:r>
            <a:endParaRPr lang="nl-NL"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273734543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ALV 2016</a:t>
            </a:r>
            <a:r>
              <a:rPr lang="nl-NL" sz="3100" dirty="0"/>
              <a:t/>
            </a:r>
            <a:br>
              <a:rPr lang="nl-NL" sz="3100" dirty="0"/>
            </a:br>
            <a:endParaRPr lang="nl-NL" sz="3100"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normAutofit lnSpcReduction="10000"/>
          </a:bodyPr>
          <a:lstStyle/>
          <a:p>
            <a:pPr marL="0" indent="0">
              <a:buNone/>
            </a:pPr>
            <a:r>
              <a:rPr lang="nl-NL" dirty="0" smtClean="0"/>
              <a:t>Doel werkgroep: </a:t>
            </a:r>
          </a:p>
          <a:p>
            <a:r>
              <a:rPr lang="nl-NL" dirty="0" smtClean="0"/>
              <a:t>Raadplegen en betrekken van </a:t>
            </a:r>
            <a:r>
              <a:rPr lang="nl-NL" dirty="0" err="1" smtClean="0"/>
              <a:t>Sietar</a:t>
            </a:r>
            <a:r>
              <a:rPr lang="nl-NL" dirty="0" smtClean="0"/>
              <a:t> leden over de toekomst van </a:t>
            </a:r>
            <a:r>
              <a:rPr lang="nl-NL" dirty="0" err="1" smtClean="0"/>
              <a:t>Sietar</a:t>
            </a:r>
            <a:r>
              <a:rPr lang="nl-NL" dirty="0" smtClean="0"/>
              <a:t> NL</a:t>
            </a:r>
          </a:p>
          <a:p>
            <a:pPr marL="0" indent="0">
              <a:buNone/>
            </a:pPr>
            <a:endParaRPr lang="nl-NL" dirty="0" smtClean="0"/>
          </a:p>
          <a:p>
            <a:pPr marL="0" indent="0">
              <a:buNone/>
            </a:pPr>
            <a:r>
              <a:rPr lang="nl-NL" dirty="0" smtClean="0"/>
              <a:t>Wat heeft de werkgroep gedaan:</a:t>
            </a:r>
          </a:p>
          <a:p>
            <a:pPr marL="514350" indent="-514350">
              <a:buFont typeface="+mj-lt"/>
              <a:buAutoNum type="arabicPeriod"/>
            </a:pPr>
            <a:r>
              <a:rPr lang="nl-NL" dirty="0" smtClean="0"/>
              <a:t>Stellingen geplaatst op </a:t>
            </a:r>
            <a:r>
              <a:rPr lang="nl-NL" dirty="0" err="1" smtClean="0"/>
              <a:t>LinkedIn</a:t>
            </a:r>
            <a:endParaRPr lang="nl-NL" dirty="0" smtClean="0"/>
          </a:p>
          <a:p>
            <a:pPr marL="514350" indent="-514350">
              <a:buFont typeface="+mj-lt"/>
              <a:buAutoNum type="arabicPeriod"/>
            </a:pPr>
            <a:r>
              <a:rPr lang="nl-NL" dirty="0" smtClean="0"/>
              <a:t>Enquête gehouden </a:t>
            </a:r>
          </a:p>
          <a:p>
            <a:pPr marL="514350" indent="-514350">
              <a:buFont typeface="+mj-lt"/>
              <a:buAutoNum type="arabicPeriod"/>
            </a:pPr>
            <a:r>
              <a:rPr lang="nl-NL" dirty="0" smtClean="0"/>
              <a:t>Bijeenkomst gehouden (2 maart) </a:t>
            </a:r>
          </a:p>
          <a:p>
            <a:pPr marL="0" indent="0">
              <a:buNone/>
            </a:pPr>
            <a:endParaRPr lang="nl-NL" dirty="0"/>
          </a:p>
        </p:txBody>
      </p:sp>
    </p:spTree>
    <p:extLst>
      <p:ext uri="{BB962C8B-B14F-4D97-AF65-F5344CB8AC3E}">
        <p14:creationId xmlns:p14="http://schemas.microsoft.com/office/powerpoint/2010/main" val="214511115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74638"/>
            <a:ext cx="8219256" cy="706090"/>
          </a:xfrm>
        </p:spPr>
        <p:txBody>
          <a:bodyPr>
            <a:normAutofit fontScale="90000"/>
          </a:bodyPr>
          <a:lstStyle/>
          <a:p>
            <a:pPr algn="l"/>
            <a:r>
              <a:rPr lang="nl-NL" sz="2400" b="1" dirty="0"/>
              <a:t>V</a:t>
            </a:r>
            <a:r>
              <a:rPr lang="nl-NL" sz="2400" b="1" dirty="0" smtClean="0"/>
              <a:t>raag 9: Ik zou de volgende bijdrage willen </a:t>
            </a:r>
            <a:br>
              <a:rPr lang="nl-NL" sz="2400" b="1" dirty="0" smtClean="0"/>
            </a:br>
            <a:r>
              <a:rPr lang="nl-NL" sz="2400" b="1" dirty="0" smtClean="0"/>
              <a:t>leveren aan </a:t>
            </a:r>
            <a:r>
              <a:rPr lang="nl-NL" sz="2700" b="1" dirty="0" err="1" smtClean="0"/>
              <a:t>Sietar</a:t>
            </a:r>
            <a:r>
              <a:rPr lang="nl-NL" sz="2700" b="1" dirty="0" smtClean="0"/>
              <a:t> NL</a:t>
            </a:r>
            <a:r>
              <a:rPr lang="is-IS" sz="2700" b="1" dirty="0" smtClean="0"/>
              <a:t>…....</a:t>
            </a:r>
            <a:endParaRPr lang="nl-NL" sz="2700" b="1" dirty="0"/>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4109773"/>
              </p:ext>
            </p:extLst>
          </p:nvPr>
        </p:nvGraphicFramePr>
        <p:xfrm>
          <a:off x="251520" y="908720"/>
          <a:ext cx="8784976" cy="5616624"/>
        </p:xfrm>
        <a:graphic>
          <a:graphicData uri="http://schemas.openxmlformats.org/drawingml/2006/chart">
            <c:chart xmlns:c="http://schemas.openxmlformats.org/drawingml/2006/chart" xmlns:r="http://schemas.openxmlformats.org/officeDocument/2006/relationships" r:id="rId3"/>
          </a:graphicData>
        </a:graphic>
      </p:graphicFrame>
      <p:pic>
        <p:nvPicPr>
          <p:cNvPr id="5" name="Afbeelding 4"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44459208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Unieke opmerkingen bij </a:t>
            </a:r>
            <a:r>
              <a:rPr lang="nl-NL" sz="2400" b="1" dirty="0" smtClean="0"/>
              <a:t>vraag 9</a:t>
            </a:r>
            <a:endParaRPr lang="nl-NL" sz="2400" b="1" dirty="0"/>
          </a:p>
        </p:txBody>
      </p:sp>
      <p:sp>
        <p:nvSpPr>
          <p:cNvPr id="3" name="Tijdelijke aanduiding voor inhoud 2"/>
          <p:cNvSpPr>
            <a:spLocks noGrp="1"/>
          </p:cNvSpPr>
          <p:nvPr>
            <p:ph idx="1"/>
          </p:nvPr>
        </p:nvSpPr>
        <p:spPr>
          <a:solidFill>
            <a:srgbClr val="FCD5B5"/>
          </a:solidFill>
        </p:spPr>
        <p:txBody>
          <a:bodyPr>
            <a:normAutofit/>
          </a:bodyPr>
          <a:lstStyle/>
          <a:p>
            <a:r>
              <a:rPr lang="nl-NL" i="1" dirty="0" smtClean="0"/>
              <a:t>‘meedenken </a:t>
            </a:r>
            <a:r>
              <a:rPr lang="nl-NL" i="1" dirty="0"/>
              <a:t>hoe we elkaars kennis en expertise beter kunnen benutten, van elkaar kunnen </a:t>
            </a:r>
            <a:r>
              <a:rPr lang="nl-NL" i="1" dirty="0" smtClean="0"/>
              <a:t>leren’ </a:t>
            </a:r>
            <a:endParaRPr lang="nl-NL" i="1" dirty="0"/>
          </a:p>
          <a:p>
            <a:endParaRPr lang="nl-NL"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6488035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10: Ik zou graag het volgende willen </a:t>
            </a:r>
            <a:br>
              <a:rPr lang="nl-NL" sz="2400" b="1" dirty="0" smtClean="0"/>
            </a:br>
            <a:r>
              <a:rPr lang="nl-NL" sz="2400" b="1" dirty="0" smtClean="0"/>
              <a:t>toevoegen</a:t>
            </a:r>
            <a:r>
              <a:rPr lang="is-IS" sz="2400" b="1" dirty="0" smtClean="0"/>
              <a:t>…</a:t>
            </a:r>
            <a:endParaRPr lang="nl-NL" sz="2400" b="1"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graphicFrame>
        <p:nvGraphicFramePr>
          <p:cNvPr id="10" name="Tijdelijke aanduiding voor inhoud 9"/>
          <p:cNvGraphicFramePr>
            <a:graphicFrameLocks noGrp="1"/>
          </p:cNvGraphicFramePr>
          <p:nvPr>
            <p:ph idx="1"/>
            <p:extLst>
              <p:ext uri="{D42A27DB-BD31-4B8C-83A1-F6EECF244321}">
                <p14:modId xmlns:p14="http://schemas.microsoft.com/office/powerpoint/2010/main" val="11135853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311515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a:t>Unieke opmerkingen bij </a:t>
            </a:r>
            <a:r>
              <a:rPr lang="nl-NL" sz="2400" b="1" dirty="0" smtClean="0"/>
              <a:t>vraag 10:</a:t>
            </a:r>
            <a:endParaRPr lang="nl-NL" sz="2400" b="1" dirty="0"/>
          </a:p>
        </p:txBody>
      </p:sp>
      <p:sp>
        <p:nvSpPr>
          <p:cNvPr id="3" name="Tijdelijke aanduiding voor inhoud 2"/>
          <p:cNvSpPr>
            <a:spLocks noGrp="1"/>
          </p:cNvSpPr>
          <p:nvPr>
            <p:ph idx="1"/>
          </p:nvPr>
        </p:nvSpPr>
        <p:spPr>
          <a:solidFill>
            <a:srgbClr val="FCD5B5"/>
          </a:solidFill>
        </p:spPr>
        <p:txBody>
          <a:bodyPr>
            <a:normAutofit fontScale="70000" lnSpcReduction="20000"/>
          </a:bodyPr>
          <a:lstStyle/>
          <a:p>
            <a:pPr lvl="0"/>
            <a:r>
              <a:rPr lang="nl-NL" i="1" dirty="0" smtClean="0">
                <a:latin typeface="Helvetica"/>
                <a:cs typeface="Helvetica"/>
              </a:rPr>
              <a:t>‘</a:t>
            </a:r>
            <a:r>
              <a:rPr lang="nl-NL" i="1" dirty="0" err="1" smtClean="0">
                <a:latin typeface="Helvetica"/>
                <a:cs typeface="Helvetica"/>
              </a:rPr>
              <a:t>Sietar</a:t>
            </a:r>
            <a:r>
              <a:rPr lang="nl-NL" i="1" dirty="0" smtClean="0">
                <a:latin typeface="Helvetica"/>
                <a:cs typeface="Helvetica"/>
              </a:rPr>
              <a:t> </a:t>
            </a:r>
            <a:r>
              <a:rPr lang="nl-NL" i="1" dirty="0">
                <a:latin typeface="Helvetica"/>
                <a:cs typeface="Helvetica"/>
              </a:rPr>
              <a:t>heeft een sterke en aansprekende formule om een bijdrage te leveren aan het actuele maatschappelijke debat over </a:t>
            </a:r>
            <a:r>
              <a:rPr lang="nl-NL" i="1" dirty="0" smtClean="0">
                <a:latin typeface="Helvetica"/>
                <a:cs typeface="Helvetica"/>
              </a:rPr>
              <a:t>‘</a:t>
            </a:r>
            <a:r>
              <a:rPr lang="nl-NL" i="1" dirty="0" err="1" smtClean="0">
                <a:latin typeface="Helvetica"/>
                <a:cs typeface="Helvetica"/>
              </a:rPr>
              <a:t>interculturaliteit</a:t>
            </a:r>
            <a:r>
              <a:rPr lang="nl-NL" i="1" dirty="0" smtClean="0">
                <a:latin typeface="Helvetica"/>
                <a:cs typeface="Helvetica"/>
              </a:rPr>
              <a:t>’</a:t>
            </a:r>
          </a:p>
          <a:p>
            <a:pPr lvl="0"/>
            <a:endParaRPr lang="nl-NL" i="1" dirty="0">
              <a:latin typeface="Helvetica"/>
              <a:cs typeface="Helvetica"/>
            </a:endParaRPr>
          </a:p>
          <a:p>
            <a:pPr lvl="0"/>
            <a:r>
              <a:rPr lang="nl-NL" i="1" dirty="0">
                <a:latin typeface="Helvetica"/>
                <a:cs typeface="Helvetica"/>
              </a:rPr>
              <a:t>‘Ik vind dat </a:t>
            </a:r>
            <a:r>
              <a:rPr lang="nl-NL" i="1" dirty="0" err="1" smtClean="0">
                <a:latin typeface="Helvetica"/>
                <a:cs typeface="Helvetica"/>
              </a:rPr>
              <a:t>Sietar</a:t>
            </a:r>
            <a:r>
              <a:rPr lang="nl-NL" i="1" dirty="0">
                <a:latin typeface="Helvetica"/>
                <a:cs typeface="Helvetica"/>
              </a:rPr>
              <a:t> </a:t>
            </a:r>
            <a:r>
              <a:rPr lang="nl-NL" i="1" dirty="0" smtClean="0">
                <a:latin typeface="Helvetica"/>
                <a:cs typeface="Helvetica"/>
              </a:rPr>
              <a:t>positie </a:t>
            </a:r>
            <a:r>
              <a:rPr lang="nl-NL" i="1" dirty="0">
                <a:latin typeface="Helvetica"/>
                <a:cs typeface="Helvetica"/>
              </a:rPr>
              <a:t>moet innemen. Nu lijkt het soms teveel op een vrijblijvende sociëteit, waar bevlogen gepraat wordt. Maar daarna doet iedereen een plas, en alles blijft zoals het was.</a:t>
            </a:r>
            <a:r>
              <a:rPr lang="nl-NL" i="1" dirty="0" smtClean="0">
                <a:latin typeface="Helvetica"/>
                <a:cs typeface="Helvetica"/>
              </a:rPr>
              <a:t>’</a:t>
            </a:r>
          </a:p>
          <a:p>
            <a:pPr lvl="0"/>
            <a:endParaRPr lang="nl-NL" i="1" dirty="0">
              <a:latin typeface="Helvetica"/>
              <a:cs typeface="Helvetica"/>
            </a:endParaRPr>
          </a:p>
          <a:p>
            <a:pPr lvl="0"/>
            <a:r>
              <a:rPr lang="nl-NL" i="1" dirty="0">
                <a:latin typeface="Helvetica"/>
                <a:cs typeface="Helvetica"/>
              </a:rPr>
              <a:t>‘ik ben erg blij bij </a:t>
            </a:r>
            <a:r>
              <a:rPr lang="nl-NL" i="1" dirty="0" err="1">
                <a:latin typeface="Helvetica"/>
                <a:cs typeface="Helvetica"/>
              </a:rPr>
              <a:t>Sietar</a:t>
            </a:r>
            <a:r>
              <a:rPr lang="nl-NL" i="1" dirty="0">
                <a:latin typeface="Helvetica"/>
                <a:cs typeface="Helvetica"/>
              </a:rPr>
              <a:t> een gemeenschap van competente en leergierige collega’s gevonden te hebben.</a:t>
            </a:r>
            <a:r>
              <a:rPr lang="nl-NL" i="1" dirty="0" smtClean="0">
                <a:latin typeface="Helvetica"/>
                <a:cs typeface="Helvetica"/>
              </a:rPr>
              <a:t>’</a:t>
            </a:r>
          </a:p>
          <a:p>
            <a:pPr lvl="0"/>
            <a:endParaRPr lang="nl-NL" i="1" dirty="0" smtClean="0">
              <a:latin typeface="Helvetica"/>
              <a:cs typeface="Helvetica"/>
            </a:endParaRPr>
          </a:p>
          <a:p>
            <a:pPr lvl="0"/>
            <a:r>
              <a:rPr lang="nl-NL" i="1" dirty="0" smtClean="0">
                <a:latin typeface="Helvetica"/>
                <a:cs typeface="Helvetica"/>
              </a:rPr>
              <a:t>‘We </a:t>
            </a:r>
            <a:r>
              <a:rPr lang="nl-NL" i="1" dirty="0">
                <a:latin typeface="Helvetica"/>
                <a:cs typeface="Helvetica"/>
              </a:rPr>
              <a:t>ver blijven van een systeem waarin we elkaar beoordelen / certificeren, dat past niet bij een themagerichte vereniging met meer beroepsgroepen dan trainers/</a:t>
            </a:r>
            <a:r>
              <a:rPr lang="nl-NL" i="1" dirty="0" smtClean="0">
                <a:latin typeface="Helvetica"/>
                <a:cs typeface="Helvetica"/>
              </a:rPr>
              <a:t>opleiders’ </a:t>
            </a:r>
            <a:endParaRPr lang="nl-NL" i="1" dirty="0">
              <a:latin typeface="Helvetica"/>
              <a:cs typeface="Helvetica"/>
            </a:endParaRPr>
          </a:p>
          <a:p>
            <a:endParaRPr lang="nl-NL"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211821501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ALV 2016</a:t>
            </a:r>
            <a:r>
              <a:rPr lang="nl-NL" sz="3100" dirty="0"/>
              <a:t/>
            </a:r>
            <a:br>
              <a:rPr lang="nl-NL" sz="3100" dirty="0"/>
            </a:br>
            <a:endParaRPr lang="nl-NL" sz="3100"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normAutofit fontScale="77500" lnSpcReduction="20000"/>
          </a:bodyPr>
          <a:lstStyle/>
          <a:p>
            <a:pPr marL="0" indent="0">
              <a:buNone/>
            </a:pPr>
            <a:r>
              <a:rPr lang="nl-NL" dirty="0" smtClean="0"/>
              <a:t>Ad 3) Bijeenkomst 2 maart</a:t>
            </a:r>
          </a:p>
          <a:p>
            <a:r>
              <a:rPr lang="nl-NL" dirty="0" smtClean="0"/>
              <a:t>Aanwezigheid ongeveer 30 leden</a:t>
            </a:r>
          </a:p>
          <a:p>
            <a:r>
              <a:rPr lang="nl-NL" dirty="0" smtClean="0"/>
              <a:t>Werkwijze: World </a:t>
            </a:r>
            <a:r>
              <a:rPr lang="nl-NL" dirty="0" err="1"/>
              <a:t>C</a:t>
            </a:r>
            <a:r>
              <a:rPr lang="nl-NL" dirty="0" err="1" smtClean="0"/>
              <a:t>afe</a:t>
            </a:r>
            <a:r>
              <a:rPr lang="nl-NL" dirty="0" smtClean="0"/>
              <a:t> methode</a:t>
            </a:r>
          </a:p>
          <a:p>
            <a:pPr marL="0" indent="0">
              <a:buNone/>
            </a:pPr>
            <a:endParaRPr lang="nl-NL" dirty="0" smtClean="0"/>
          </a:p>
          <a:p>
            <a:pPr marL="0" indent="0">
              <a:buNone/>
            </a:pPr>
            <a:r>
              <a:rPr lang="nl-NL" dirty="0" smtClean="0"/>
              <a:t>3 onderwerpen:</a:t>
            </a:r>
          </a:p>
          <a:p>
            <a:pPr marL="514350" lvl="0" indent="-514350">
              <a:buAutoNum type="arabicParenR"/>
            </a:pPr>
            <a:r>
              <a:rPr lang="nl-NL" dirty="0" smtClean="0"/>
              <a:t>Leden</a:t>
            </a:r>
            <a:r>
              <a:rPr lang="nl-NL" dirty="0"/>
              <a:t>: </a:t>
            </a:r>
            <a:r>
              <a:rPr lang="nl-NL" dirty="0" smtClean="0"/>
              <a:t>a</a:t>
            </a:r>
            <a:r>
              <a:rPr lang="nl-NL" dirty="0"/>
              <a:t>) diversiteit en het aantal leden vergroten b) veel leden willen zich graag actief </a:t>
            </a:r>
            <a:r>
              <a:rPr lang="nl-NL" dirty="0" smtClean="0"/>
              <a:t>inzetten</a:t>
            </a:r>
            <a:endParaRPr lang="en-US" dirty="0"/>
          </a:p>
          <a:p>
            <a:pPr marL="514350" lvl="0" indent="-514350">
              <a:buAutoNum type="arabicParenR"/>
            </a:pPr>
            <a:r>
              <a:rPr lang="nl-NL" dirty="0" smtClean="0"/>
              <a:t>Maatschappelijke </a:t>
            </a:r>
            <a:r>
              <a:rPr lang="nl-NL" dirty="0"/>
              <a:t>relevantie: aansluiten bij wat er in de samenleving speelt (actief-pro-actief) </a:t>
            </a:r>
            <a:endParaRPr lang="nl-NL" dirty="0" smtClean="0"/>
          </a:p>
          <a:p>
            <a:pPr marL="514350" lvl="0" indent="-514350">
              <a:buAutoNum type="arabicParenR"/>
            </a:pPr>
            <a:r>
              <a:rPr lang="nl-NL" dirty="0" smtClean="0"/>
              <a:t>Professionalisering</a:t>
            </a:r>
            <a:r>
              <a:rPr lang="nl-NL" dirty="0"/>
              <a:t>/netwerkorganisatie: a) door bijv. samen te werken met andere organisatie, instanties etc. b) ook voor leden onderling samenwerking vergroten</a:t>
            </a:r>
            <a:r>
              <a:rPr lang="nl-NL" dirty="0" smtClean="0"/>
              <a:t>.</a:t>
            </a:r>
          </a:p>
        </p:txBody>
      </p:sp>
    </p:spTree>
    <p:extLst>
      <p:ext uri="{BB962C8B-B14F-4D97-AF65-F5344CB8AC3E}">
        <p14:creationId xmlns:p14="http://schemas.microsoft.com/office/powerpoint/2010/main" val="338984581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354162"/>
          </a:xfrm>
        </p:spPr>
        <p:txBody>
          <a:bodyPr>
            <a:noAutofit/>
          </a:bodyPr>
          <a:lstStyle/>
          <a:p>
            <a:pPr lvl="0" algn="l"/>
            <a:r>
              <a:rPr lang="nl-NL" sz="3200" b="1" dirty="0"/>
              <a:t>Ad 1) </a:t>
            </a:r>
            <a:r>
              <a:rPr lang="nl-NL" sz="3200" b="1" dirty="0" smtClean="0"/>
              <a:t>Leden</a:t>
            </a:r>
            <a:endParaRPr lang="nl-NL" sz="3200" b="1"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1360" y="1"/>
            <a:ext cx="2762892" cy="1268760"/>
          </a:xfrm>
          <a:prstGeom prst="rect">
            <a:avLst/>
          </a:prstGeom>
        </p:spPr>
      </p:pic>
      <p:sp>
        <p:nvSpPr>
          <p:cNvPr id="3" name="Tijdelijke aanduiding voor inhoud 2"/>
          <p:cNvSpPr>
            <a:spLocks noGrp="1"/>
          </p:cNvSpPr>
          <p:nvPr>
            <p:ph idx="1"/>
          </p:nvPr>
        </p:nvSpPr>
        <p:spPr>
          <a:solidFill>
            <a:srgbClr val="FCD5B5"/>
          </a:solidFill>
        </p:spPr>
        <p:txBody>
          <a:bodyPr>
            <a:normAutofit fontScale="92500" lnSpcReduction="20000"/>
          </a:bodyPr>
          <a:lstStyle/>
          <a:p>
            <a:pPr marL="514350" lvl="0" indent="-514350">
              <a:buAutoNum type="alphaLcParenR"/>
            </a:pPr>
            <a:r>
              <a:rPr lang="nl-NL" b="1" i="1" dirty="0"/>
              <a:t>D</a:t>
            </a:r>
            <a:r>
              <a:rPr lang="nl-NL" b="1" i="1" dirty="0" smtClean="0"/>
              <a:t>iversiteit </a:t>
            </a:r>
            <a:r>
              <a:rPr lang="nl-NL" b="1" i="1" dirty="0"/>
              <a:t>en het aantal </a:t>
            </a:r>
            <a:r>
              <a:rPr lang="nl-NL" b="1" i="1" dirty="0" smtClean="0"/>
              <a:t>leden vergroten</a:t>
            </a:r>
          </a:p>
          <a:p>
            <a:pPr lvl="0">
              <a:buFontTx/>
              <a:buChar char="-"/>
            </a:pPr>
            <a:r>
              <a:rPr lang="nl-NL" dirty="0" smtClean="0"/>
              <a:t>Bijv. leeftijd, vakgebied, gender, etniciteit</a:t>
            </a:r>
          </a:p>
          <a:p>
            <a:pPr lvl="0">
              <a:buFontTx/>
              <a:buChar char="-"/>
            </a:pPr>
            <a:r>
              <a:rPr lang="nl-NL" dirty="0" smtClean="0"/>
              <a:t>Geen afspiegeling </a:t>
            </a:r>
            <a:r>
              <a:rPr lang="nl-NL" dirty="0" err="1" smtClean="0"/>
              <a:t>vd</a:t>
            </a:r>
            <a:r>
              <a:rPr lang="nl-NL" dirty="0" smtClean="0"/>
              <a:t> samenleving (mist informatie van groepen die niet lid zijn)</a:t>
            </a:r>
            <a:endParaRPr lang="nl-NL" dirty="0"/>
          </a:p>
          <a:p>
            <a:pPr lvl="0">
              <a:buFontTx/>
              <a:buChar char="-"/>
            </a:pPr>
            <a:r>
              <a:rPr lang="nl-NL" dirty="0" smtClean="0"/>
              <a:t>Nieuwe leden binnenhalen zonder al duidelijk te weten waar SNL naar toe gaat (promotie SNL via allerlei sociale media kanalen)</a:t>
            </a:r>
          </a:p>
          <a:p>
            <a:pPr lvl="0">
              <a:buFontTx/>
              <a:buChar char="-"/>
            </a:pPr>
            <a:r>
              <a:rPr lang="nl-NL" dirty="0" smtClean="0"/>
              <a:t>Engelstalig programma aanbod maken</a:t>
            </a:r>
            <a:endParaRPr lang="nl-NL" dirty="0"/>
          </a:p>
          <a:p>
            <a:pPr marL="0" lvl="0" indent="0">
              <a:buNone/>
            </a:pPr>
            <a:r>
              <a:rPr lang="nl-NL" b="1" i="1" dirty="0" smtClean="0"/>
              <a:t>b) Veel </a:t>
            </a:r>
            <a:r>
              <a:rPr lang="nl-NL" b="1" i="1" dirty="0"/>
              <a:t>leden willen zich graag </a:t>
            </a:r>
            <a:r>
              <a:rPr lang="nl-NL" b="1" i="1" dirty="0" smtClean="0"/>
              <a:t>actief inzetten</a:t>
            </a:r>
            <a:endParaRPr lang="en-US" b="1" i="1" dirty="0" smtClean="0"/>
          </a:p>
          <a:p>
            <a:pPr lvl="0">
              <a:buFontTx/>
              <a:buChar char="-"/>
            </a:pPr>
            <a:r>
              <a:rPr lang="en-US" dirty="0" err="1" smtClean="0"/>
              <a:t>Bijv</a:t>
            </a:r>
            <a:r>
              <a:rPr lang="en-US" dirty="0" smtClean="0"/>
              <a:t>. door het </a:t>
            </a:r>
            <a:r>
              <a:rPr lang="en-US" dirty="0" err="1"/>
              <a:t>i</a:t>
            </a:r>
            <a:r>
              <a:rPr lang="en-US" dirty="0" err="1" smtClean="0"/>
              <a:t>nzetten</a:t>
            </a:r>
            <a:r>
              <a:rPr lang="en-US" dirty="0" smtClean="0"/>
              <a:t> van </a:t>
            </a:r>
            <a:r>
              <a:rPr lang="en-US" dirty="0" err="1" smtClean="0"/>
              <a:t>eigen</a:t>
            </a:r>
            <a:r>
              <a:rPr lang="en-US" dirty="0" smtClean="0"/>
              <a:t> </a:t>
            </a:r>
            <a:r>
              <a:rPr lang="en-US" dirty="0" err="1" smtClean="0"/>
              <a:t>netwerk</a:t>
            </a:r>
            <a:endParaRPr lang="en-US" dirty="0" smtClean="0"/>
          </a:p>
          <a:p>
            <a:pPr lvl="0">
              <a:buFontTx/>
              <a:buChar char="-"/>
            </a:pPr>
            <a:endParaRPr lang="en-US" b="1" dirty="0" smtClean="0"/>
          </a:p>
          <a:p>
            <a:pPr lvl="0">
              <a:buFontTx/>
              <a:buChar char="-"/>
            </a:pPr>
            <a:endParaRPr lang="en-US" b="1" dirty="0" smtClean="0"/>
          </a:p>
        </p:txBody>
      </p:sp>
    </p:spTree>
    <p:extLst>
      <p:ext uri="{BB962C8B-B14F-4D97-AF65-F5344CB8AC3E}">
        <p14:creationId xmlns:p14="http://schemas.microsoft.com/office/powerpoint/2010/main" val="125998248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0" algn="l"/>
            <a:r>
              <a:rPr lang="nl-NL" sz="2400" b="1" dirty="0"/>
              <a:t>Ad 2) Maatschappelijke relevantie: </a:t>
            </a:r>
            <a:r>
              <a:rPr lang="nl-NL" sz="2400" b="1" dirty="0" smtClean="0"/>
              <a:t/>
            </a:r>
            <a:br>
              <a:rPr lang="nl-NL" sz="2400" b="1" dirty="0" smtClean="0"/>
            </a:br>
            <a:r>
              <a:rPr lang="nl-NL" sz="2400" b="1" dirty="0" smtClean="0"/>
              <a:t>aansluiten </a:t>
            </a:r>
            <a:r>
              <a:rPr lang="nl-NL" sz="2400" b="1" dirty="0"/>
              <a:t>bij wat er in de </a:t>
            </a:r>
            <a:r>
              <a:rPr lang="nl-NL" sz="2400" b="1" dirty="0" smtClean="0"/>
              <a:t>samenleving </a:t>
            </a:r>
            <a:br>
              <a:rPr lang="nl-NL" sz="2400" b="1" dirty="0" smtClean="0"/>
            </a:br>
            <a:r>
              <a:rPr lang="nl-NL" sz="2400" b="1" dirty="0" smtClean="0"/>
              <a:t>speelt </a:t>
            </a:r>
            <a:r>
              <a:rPr lang="nl-NL" sz="2400" b="1" dirty="0"/>
              <a:t>(actief-pro-actief) </a:t>
            </a:r>
            <a:br>
              <a:rPr lang="nl-NL" sz="2400" b="1" dirty="0"/>
            </a:br>
            <a:endParaRPr lang="nl-NL" sz="2400" b="1"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normAutofit fontScale="85000" lnSpcReduction="10000"/>
          </a:bodyPr>
          <a:lstStyle/>
          <a:p>
            <a:pPr lvl="0">
              <a:buFontTx/>
              <a:buChar char="-"/>
            </a:pPr>
            <a:r>
              <a:rPr lang="nl-NL" dirty="0" smtClean="0"/>
              <a:t>Idealiter SNL </a:t>
            </a:r>
            <a:r>
              <a:rPr lang="nl-NL" dirty="0" smtClean="0"/>
              <a:t>gevraagd, betrokken wordt bij </a:t>
            </a:r>
            <a:r>
              <a:rPr lang="nl-NL" dirty="0" smtClean="0"/>
              <a:t>relevante </a:t>
            </a:r>
            <a:r>
              <a:rPr lang="nl-NL" dirty="0" smtClean="0"/>
              <a:t>thema’s </a:t>
            </a:r>
            <a:endParaRPr lang="nl-NL" dirty="0" smtClean="0"/>
          </a:p>
          <a:p>
            <a:pPr lvl="0">
              <a:buFontTx/>
              <a:buChar char="-"/>
            </a:pPr>
            <a:r>
              <a:rPr lang="nl-NL" dirty="0" smtClean="0"/>
              <a:t>Wel </a:t>
            </a:r>
            <a:r>
              <a:rPr lang="nl-NL" dirty="0" smtClean="0"/>
              <a:t>of niet en wanneer standpunt formuleren/uitspreken namens SNL (bijv. op gebied van vluchtelingen)?</a:t>
            </a:r>
          </a:p>
          <a:p>
            <a:pPr lvl="0">
              <a:buFontTx/>
              <a:buChar char="-"/>
            </a:pPr>
            <a:r>
              <a:rPr lang="nl-NL" dirty="0" smtClean="0"/>
              <a:t>Hoe </a:t>
            </a:r>
            <a:r>
              <a:rPr lang="nl-NL" dirty="0" smtClean="0"/>
              <a:t>kan SNL zichzelf beter profileren?</a:t>
            </a:r>
            <a:endParaRPr lang="nl-NL" dirty="0" smtClean="0"/>
          </a:p>
          <a:p>
            <a:pPr lvl="0">
              <a:buFontTx/>
              <a:buChar char="-"/>
            </a:pPr>
            <a:r>
              <a:rPr lang="nl-NL" dirty="0" smtClean="0"/>
              <a:t>Aansluiting vinden bij waar behoeftes liggen bij andere organisaties (zoals Vluchtelingenwerk)</a:t>
            </a:r>
          </a:p>
          <a:p>
            <a:pPr lvl="0">
              <a:buFontTx/>
              <a:buChar char="-"/>
            </a:pPr>
            <a:r>
              <a:rPr lang="nl-NL" dirty="0" smtClean="0"/>
              <a:t>Hoe kan SNL </a:t>
            </a:r>
            <a:r>
              <a:rPr lang="nl-NL" dirty="0" smtClean="0"/>
              <a:t>zo effectief </a:t>
            </a:r>
            <a:r>
              <a:rPr lang="nl-NL" dirty="0" smtClean="0"/>
              <a:t>mogelijk reageren</a:t>
            </a:r>
          </a:p>
          <a:p>
            <a:pPr lvl="0">
              <a:buFontTx/>
              <a:buChar char="-"/>
            </a:pPr>
            <a:r>
              <a:rPr lang="nl-NL" dirty="0" smtClean="0"/>
              <a:t>Het bovenstaande v</a:t>
            </a:r>
            <a:r>
              <a:rPr lang="nl-NL" dirty="0" smtClean="0"/>
              <a:t>ergt </a:t>
            </a:r>
            <a:r>
              <a:rPr lang="nl-NL" dirty="0" smtClean="0"/>
              <a:t>tijd om </a:t>
            </a:r>
            <a:r>
              <a:rPr lang="nl-NL" dirty="0" smtClean="0"/>
              <a:t>verder uit te zoeken</a:t>
            </a:r>
            <a:endParaRPr lang="nl-NL" dirty="0" smtClean="0"/>
          </a:p>
          <a:p>
            <a:pPr lvl="0">
              <a:buFontTx/>
              <a:buChar char="-"/>
            </a:pPr>
            <a:endParaRPr lang="nl-NL" dirty="0" smtClean="0"/>
          </a:p>
          <a:p>
            <a:pPr lvl="0">
              <a:buFontTx/>
              <a:buChar char="-"/>
            </a:pPr>
            <a:endParaRPr lang="nl-NL" dirty="0" smtClean="0"/>
          </a:p>
        </p:txBody>
      </p:sp>
    </p:spTree>
    <p:extLst>
      <p:ext uri="{BB962C8B-B14F-4D97-AF65-F5344CB8AC3E}">
        <p14:creationId xmlns:p14="http://schemas.microsoft.com/office/powerpoint/2010/main" val="392006100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229600" cy="1368152"/>
          </a:xfrm>
        </p:spPr>
        <p:txBody>
          <a:bodyPr>
            <a:noAutofit/>
          </a:bodyPr>
          <a:lstStyle/>
          <a:p>
            <a:pPr lvl="0" algn="l"/>
            <a:r>
              <a:rPr lang="nl-NL" sz="2400" b="1" dirty="0"/>
              <a:t>Ad 3) </a:t>
            </a:r>
            <a:r>
              <a:rPr lang="nl-NL" sz="2400" b="1" dirty="0" smtClean="0"/>
              <a:t>Professionalisering/netwerkorganisatie</a:t>
            </a:r>
            <a:br>
              <a:rPr lang="nl-NL" sz="2400" b="1" dirty="0" smtClean="0"/>
            </a:br>
            <a:r>
              <a:rPr lang="nl-NL" sz="2400" b="1" dirty="0" smtClean="0"/>
              <a:t>Door a) Bijv</a:t>
            </a:r>
            <a:r>
              <a:rPr lang="nl-NL" sz="2400" b="1" dirty="0"/>
              <a:t>. samen te werken met andere </a:t>
            </a:r>
            <a:r>
              <a:rPr lang="nl-NL" sz="2400" b="1" dirty="0" smtClean="0"/>
              <a:t/>
            </a:r>
            <a:br>
              <a:rPr lang="nl-NL" sz="2400" b="1" dirty="0" smtClean="0"/>
            </a:br>
            <a:r>
              <a:rPr lang="nl-NL" sz="2400" b="1" dirty="0" smtClean="0"/>
              <a:t>organisaties, instanties b) Ook </a:t>
            </a:r>
            <a:r>
              <a:rPr lang="nl-NL" sz="2400" b="1" dirty="0"/>
              <a:t>voor leden </a:t>
            </a:r>
            <a:r>
              <a:rPr lang="nl-NL" sz="2400" b="1" dirty="0" smtClean="0"/>
              <a:t/>
            </a:r>
            <a:br>
              <a:rPr lang="nl-NL" sz="2400" b="1" dirty="0" smtClean="0"/>
            </a:br>
            <a:r>
              <a:rPr lang="nl-NL" sz="2400" b="1" dirty="0" smtClean="0"/>
              <a:t>onderlinge </a:t>
            </a:r>
            <a:r>
              <a:rPr lang="nl-NL" sz="2400" b="1" dirty="0"/>
              <a:t>samenwerking vergroten</a:t>
            </a:r>
            <a:br>
              <a:rPr lang="nl-NL" sz="2400" b="1" dirty="0"/>
            </a:br>
            <a:r>
              <a:rPr lang="nl-NL" sz="2400" b="1" dirty="0" smtClean="0"/>
              <a:t/>
            </a:r>
            <a:br>
              <a:rPr lang="nl-NL" sz="2400" b="1" dirty="0" smtClean="0"/>
            </a:br>
            <a:endParaRPr lang="nl-NL" sz="2400" b="1"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1362" y="1"/>
            <a:ext cx="2762890" cy="1268759"/>
          </a:xfrm>
          <a:prstGeom prst="rect">
            <a:avLst/>
          </a:prstGeom>
        </p:spPr>
      </p:pic>
      <p:sp>
        <p:nvSpPr>
          <p:cNvPr id="3" name="Tijdelijke aanduiding voor inhoud 2"/>
          <p:cNvSpPr>
            <a:spLocks noGrp="1"/>
          </p:cNvSpPr>
          <p:nvPr>
            <p:ph idx="1"/>
          </p:nvPr>
        </p:nvSpPr>
        <p:spPr>
          <a:solidFill>
            <a:srgbClr val="FCD5B5"/>
          </a:solidFill>
        </p:spPr>
        <p:txBody>
          <a:bodyPr>
            <a:normAutofit fontScale="85000" lnSpcReduction="20000"/>
          </a:bodyPr>
          <a:lstStyle/>
          <a:p>
            <a:pPr lvl="0">
              <a:buFontTx/>
              <a:buChar char="-"/>
            </a:pPr>
            <a:r>
              <a:rPr lang="nl-NL" dirty="0" smtClean="0"/>
              <a:t>Wat betekent het vak ‘</a:t>
            </a:r>
            <a:r>
              <a:rPr lang="nl-NL" dirty="0" err="1" smtClean="0"/>
              <a:t>interculturalist</a:t>
            </a:r>
            <a:r>
              <a:rPr lang="nl-NL" dirty="0" smtClean="0"/>
              <a:t>’?</a:t>
            </a:r>
          </a:p>
          <a:p>
            <a:pPr lvl="0">
              <a:buFontTx/>
              <a:buChar char="-"/>
            </a:pPr>
            <a:r>
              <a:rPr lang="nl-NL" dirty="0" smtClean="0"/>
              <a:t>Wat betekent ‘professionalisering’ voor SNL (kan op verschillende niveaus)</a:t>
            </a:r>
          </a:p>
          <a:p>
            <a:pPr lvl="0">
              <a:buFontTx/>
              <a:buChar char="-"/>
            </a:pPr>
            <a:r>
              <a:rPr lang="nl-NL" dirty="0" smtClean="0"/>
              <a:t>Dient SNL zich bezig te gaan houden met toetsing, certificering, keurmerk, gedragscode voor leden etc.?</a:t>
            </a:r>
          </a:p>
          <a:p>
            <a:pPr lvl="0">
              <a:buFontTx/>
              <a:buChar char="-"/>
            </a:pPr>
            <a:r>
              <a:rPr lang="nl-NL" dirty="0" smtClean="0"/>
              <a:t>Is SNL meer een </a:t>
            </a:r>
            <a:r>
              <a:rPr lang="nl-NL" dirty="0" smtClean="0"/>
              <a:t>beroepsvereniging </a:t>
            </a:r>
            <a:r>
              <a:rPr lang="nl-NL" dirty="0" smtClean="0"/>
              <a:t>of een netwerk organisatie?</a:t>
            </a:r>
          </a:p>
          <a:p>
            <a:pPr lvl="0">
              <a:buFontTx/>
              <a:buChar char="-"/>
            </a:pPr>
            <a:r>
              <a:rPr lang="nl-NL" dirty="0" smtClean="0"/>
              <a:t>Gebruik maken van elkaars kennis en kunde (leden)</a:t>
            </a:r>
          </a:p>
          <a:p>
            <a:pPr lvl="0">
              <a:buFontTx/>
              <a:buChar char="-"/>
            </a:pPr>
            <a:r>
              <a:rPr lang="nl-NL" dirty="0" smtClean="0"/>
              <a:t>Aansluiting zoeken bij andere organisaties die zich op hetzelfde vakgebied bezig houden</a:t>
            </a:r>
          </a:p>
          <a:p>
            <a:pPr lvl="0">
              <a:buFontTx/>
              <a:buChar char="-"/>
            </a:pPr>
            <a:r>
              <a:rPr lang="nl-NL" dirty="0" smtClean="0"/>
              <a:t>Betere aansluiting zoeken met </a:t>
            </a:r>
            <a:r>
              <a:rPr lang="nl-NL" dirty="0" err="1" smtClean="0"/>
              <a:t>Sietar</a:t>
            </a:r>
            <a:r>
              <a:rPr lang="nl-NL" dirty="0" smtClean="0"/>
              <a:t> Europa</a:t>
            </a:r>
          </a:p>
          <a:p>
            <a:pPr lvl="0">
              <a:buFontTx/>
              <a:buChar char="-"/>
            </a:pPr>
            <a:endParaRPr lang="nl-NL" dirty="0" smtClean="0"/>
          </a:p>
          <a:p>
            <a:pPr lvl="0">
              <a:buFontTx/>
              <a:buChar char="-"/>
            </a:pPr>
            <a:endParaRPr lang="nl-NL" dirty="0" smtClean="0"/>
          </a:p>
        </p:txBody>
      </p:sp>
    </p:spTree>
    <p:extLst>
      <p:ext uri="{BB962C8B-B14F-4D97-AF65-F5344CB8AC3E}">
        <p14:creationId xmlns:p14="http://schemas.microsoft.com/office/powerpoint/2010/main" val="392006100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Conclusies</a:t>
            </a:r>
            <a:endParaRPr lang="nl-NL" sz="3100"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normAutofit fontScale="92500" lnSpcReduction="10000"/>
          </a:bodyPr>
          <a:lstStyle/>
          <a:p>
            <a:pPr marL="0" indent="0">
              <a:buNone/>
            </a:pPr>
            <a:r>
              <a:rPr lang="nl-NL" dirty="0" smtClean="0"/>
              <a:t>Zoeken naar een plek waar alle leden met elkaar kunnen communiceren</a:t>
            </a:r>
          </a:p>
          <a:p>
            <a:pPr marL="0" indent="0">
              <a:buNone/>
            </a:pPr>
            <a:r>
              <a:rPr lang="nl-NL" dirty="0" smtClean="0"/>
              <a:t/>
            </a:r>
            <a:br>
              <a:rPr lang="nl-NL" dirty="0" smtClean="0"/>
            </a:br>
            <a:r>
              <a:rPr lang="nl-NL" dirty="0" smtClean="0"/>
              <a:t>Beroepsidentiteit: we hebben veel beroepen en delen het thema</a:t>
            </a:r>
            <a:endParaRPr lang="nl-NL" dirty="0"/>
          </a:p>
          <a:p>
            <a:pPr marL="0" indent="0">
              <a:buNone/>
            </a:pPr>
            <a:r>
              <a:rPr lang="nl-NL" i="1" dirty="0"/>
              <a:t>‘Ik ben docent en therapeut en mensen noemen mij ook zo</a:t>
            </a:r>
            <a:r>
              <a:rPr lang="nl-NL" i="1" dirty="0" smtClean="0"/>
              <a:t>’</a:t>
            </a:r>
          </a:p>
          <a:p>
            <a:pPr marL="0" indent="0">
              <a:buNone/>
            </a:pPr>
            <a:endParaRPr lang="nl-NL" dirty="0"/>
          </a:p>
          <a:p>
            <a:pPr marL="0" indent="0">
              <a:buNone/>
            </a:pPr>
            <a:r>
              <a:rPr lang="nl-NL" dirty="0" smtClean="0"/>
              <a:t>Streven naar meer diversiteit in het leden bestand</a:t>
            </a:r>
          </a:p>
          <a:p>
            <a:pPr marL="0" indent="0">
              <a:buNone/>
            </a:pPr>
            <a:endParaRPr lang="nl-NL" dirty="0"/>
          </a:p>
          <a:p>
            <a:pPr marL="0" indent="0">
              <a:buNone/>
            </a:pPr>
            <a:endParaRPr lang="nl-NL" dirty="0" smtClean="0"/>
          </a:p>
          <a:p>
            <a:pPr marL="0" indent="0">
              <a:buNone/>
            </a:pPr>
            <a:endParaRPr lang="nl-NL" dirty="0" smtClean="0"/>
          </a:p>
        </p:txBody>
      </p:sp>
    </p:spTree>
    <p:extLst>
      <p:ext uri="{BB962C8B-B14F-4D97-AF65-F5344CB8AC3E}">
        <p14:creationId xmlns:p14="http://schemas.microsoft.com/office/powerpoint/2010/main" val="191771437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Conclusies</a:t>
            </a:r>
            <a:r>
              <a:rPr lang="nl-NL" sz="3100" dirty="0"/>
              <a:t/>
            </a:r>
            <a:br>
              <a:rPr lang="nl-NL" sz="3100" dirty="0"/>
            </a:br>
            <a:endParaRPr lang="nl-NL" sz="3100"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normAutofit/>
          </a:bodyPr>
          <a:lstStyle/>
          <a:p>
            <a:pPr marL="0" indent="0">
              <a:buNone/>
            </a:pPr>
            <a:r>
              <a:rPr lang="nl-NL" b="1" dirty="0" smtClean="0"/>
              <a:t>Toekomst</a:t>
            </a:r>
            <a:br>
              <a:rPr lang="nl-NL" b="1" dirty="0" smtClean="0"/>
            </a:br>
            <a:r>
              <a:rPr lang="nl-NL" dirty="0" smtClean="0"/>
              <a:t>Intern : kennis en ervaring delen (70%)</a:t>
            </a:r>
          </a:p>
          <a:p>
            <a:pPr marL="0" indent="0">
              <a:buNone/>
            </a:pPr>
            <a:r>
              <a:rPr lang="nl-NL" dirty="0" smtClean="0"/>
              <a:t>Extern: maatschappelijke vraagstukken (28%)</a:t>
            </a:r>
          </a:p>
          <a:p>
            <a:pPr marL="0" indent="0">
              <a:buNone/>
            </a:pPr>
            <a:r>
              <a:rPr lang="nl-NL" dirty="0"/>
              <a:t>	 </a:t>
            </a:r>
            <a:r>
              <a:rPr lang="nl-NL" dirty="0" smtClean="0"/>
              <a:t>   en netwerken</a:t>
            </a:r>
          </a:p>
          <a:p>
            <a:pPr marL="0" indent="0">
              <a:buNone/>
            </a:pPr>
            <a:r>
              <a:rPr lang="nl-NL" b="1" dirty="0" smtClean="0"/>
              <a:t>Bijdragen</a:t>
            </a:r>
            <a:r>
              <a:rPr lang="nl-NL" dirty="0" smtClean="0"/>
              <a:t> </a:t>
            </a:r>
          </a:p>
          <a:p>
            <a:pPr marL="0" indent="0">
              <a:buNone/>
            </a:pPr>
            <a:r>
              <a:rPr lang="nl-NL" dirty="0"/>
              <a:t>H</a:t>
            </a:r>
            <a:r>
              <a:rPr lang="nl-NL" dirty="0" smtClean="0"/>
              <a:t>eel veel leden willen iets doen!</a:t>
            </a:r>
          </a:p>
        </p:txBody>
      </p:sp>
    </p:spTree>
    <p:extLst>
      <p:ext uri="{BB962C8B-B14F-4D97-AF65-F5344CB8AC3E}">
        <p14:creationId xmlns:p14="http://schemas.microsoft.com/office/powerpoint/2010/main" val="126660095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ALV 2016</a:t>
            </a:r>
            <a:r>
              <a:rPr lang="nl-NL" sz="3100" dirty="0"/>
              <a:t/>
            </a:r>
            <a:br>
              <a:rPr lang="nl-NL" sz="3100" dirty="0"/>
            </a:br>
            <a:endParaRPr lang="nl-NL" sz="3100"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lstStyle/>
          <a:p>
            <a:pPr marL="0" indent="0">
              <a:buNone/>
            </a:pPr>
            <a:r>
              <a:rPr lang="nl-NL" sz="2800" dirty="0" smtClean="0"/>
              <a:t>Stellingen geplaatst op </a:t>
            </a:r>
            <a:r>
              <a:rPr lang="nl-NL" sz="2800" dirty="0" err="1" smtClean="0"/>
              <a:t>LinkedIn</a:t>
            </a:r>
            <a:endParaRPr lang="nl-NL" sz="2800" dirty="0"/>
          </a:p>
          <a:p>
            <a:pPr marL="0" indent="0">
              <a:buNone/>
            </a:pPr>
            <a:r>
              <a:rPr lang="nl-NL" sz="2800" dirty="0" smtClean="0"/>
              <a:t>Eerste stelling:</a:t>
            </a:r>
          </a:p>
          <a:p>
            <a:pPr marL="0" indent="0">
              <a:buNone/>
            </a:pPr>
            <a:r>
              <a:rPr lang="nl-NL" sz="2800" dirty="0" smtClean="0"/>
              <a:t>“Moet </a:t>
            </a:r>
            <a:r>
              <a:rPr lang="nl-NL" sz="2800" dirty="0" err="1" smtClean="0"/>
              <a:t>Sietar</a:t>
            </a:r>
            <a:r>
              <a:rPr lang="nl-NL" sz="2800" dirty="0" smtClean="0"/>
              <a:t> NL een commerciële organisatie worden”</a:t>
            </a:r>
          </a:p>
          <a:p>
            <a:pPr marL="0" indent="0">
              <a:buNone/>
            </a:pPr>
            <a:r>
              <a:rPr lang="nl-NL" sz="2800" dirty="0" smtClean="0"/>
              <a:t>2 pogingen: totaal 6 reacties</a:t>
            </a:r>
          </a:p>
          <a:p>
            <a:pPr marL="0" indent="0">
              <a:buNone/>
            </a:pPr>
            <a:endParaRPr lang="nl-NL" sz="2800" dirty="0" smtClean="0"/>
          </a:p>
          <a:p>
            <a:pPr marL="0" indent="0">
              <a:buNone/>
            </a:pPr>
            <a:r>
              <a:rPr lang="nl-NL" sz="2800" dirty="0" smtClean="0"/>
              <a:t>Tweede stelling:</a:t>
            </a:r>
          </a:p>
          <a:p>
            <a:pPr marL="0" indent="0">
              <a:buNone/>
            </a:pPr>
            <a:r>
              <a:rPr lang="nl-NL" sz="2800" dirty="0" smtClean="0"/>
              <a:t>“Ik ben er trots op lid van </a:t>
            </a:r>
            <a:r>
              <a:rPr lang="nl-NL" sz="2800" dirty="0" err="1" smtClean="0"/>
              <a:t>Sietar</a:t>
            </a:r>
            <a:r>
              <a:rPr lang="nl-NL" sz="2800" dirty="0" smtClean="0"/>
              <a:t> Nl te zijn, omdat</a:t>
            </a:r>
            <a:r>
              <a:rPr lang="is-IS" sz="2800" dirty="0" smtClean="0"/>
              <a:t>…...”</a:t>
            </a:r>
            <a:endParaRPr lang="nl-NL" sz="2800" dirty="0" smtClean="0"/>
          </a:p>
          <a:p>
            <a:pPr marL="0" indent="0">
              <a:buNone/>
            </a:pPr>
            <a:r>
              <a:rPr lang="nl-NL" sz="2800" dirty="0" smtClean="0"/>
              <a:t>Werd “</a:t>
            </a:r>
            <a:r>
              <a:rPr lang="nl-NL" sz="2800" dirty="0" err="1" smtClean="0"/>
              <a:t>inappropriate</a:t>
            </a:r>
            <a:r>
              <a:rPr lang="nl-NL" sz="2800" dirty="0" smtClean="0"/>
              <a:t>” beschouwd</a:t>
            </a:r>
          </a:p>
          <a:p>
            <a:pPr marL="0" indent="0">
              <a:buNone/>
            </a:pPr>
            <a:endParaRPr lang="nl-NL" dirty="0"/>
          </a:p>
        </p:txBody>
      </p:sp>
    </p:spTree>
    <p:extLst>
      <p:ext uri="{BB962C8B-B14F-4D97-AF65-F5344CB8AC3E}">
        <p14:creationId xmlns:p14="http://schemas.microsoft.com/office/powerpoint/2010/main" val="302079233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0688"/>
            <a:ext cx="8229600" cy="796950"/>
          </a:xfrm>
        </p:spPr>
        <p:txBody>
          <a:bodyPr>
            <a:normAutofit/>
          </a:bodyPr>
          <a:lstStyle/>
          <a:p>
            <a:pPr algn="l"/>
            <a:r>
              <a:rPr lang="nl-NL" sz="2700" b="1" dirty="0" smtClean="0"/>
              <a:t>volgende stappen </a:t>
            </a:r>
            <a:r>
              <a:rPr lang="is-IS" sz="2700" b="1" dirty="0" smtClean="0"/>
              <a:t>…...</a:t>
            </a:r>
            <a:endParaRPr lang="nl-NL" dirty="0"/>
          </a:p>
        </p:txBody>
      </p:sp>
      <p:sp>
        <p:nvSpPr>
          <p:cNvPr id="3" name="Tijdelijke aanduiding voor inhoud 2"/>
          <p:cNvSpPr>
            <a:spLocks noGrp="1"/>
          </p:cNvSpPr>
          <p:nvPr>
            <p:ph idx="1"/>
          </p:nvPr>
        </p:nvSpPr>
        <p:spPr/>
        <p:txBody>
          <a:bodyPr/>
          <a:lstStyle/>
          <a:p>
            <a:endParaRPr lang="nl-NL"/>
          </a:p>
        </p:txBody>
      </p:sp>
      <p:graphicFrame>
        <p:nvGraphicFramePr>
          <p:cNvPr id="4" name="Grafiek 3"/>
          <p:cNvGraphicFramePr>
            <a:graphicFrameLocks/>
          </p:cNvGraphicFramePr>
          <p:nvPr>
            <p:extLst>
              <p:ext uri="{D42A27DB-BD31-4B8C-83A1-F6EECF244321}">
                <p14:modId xmlns:p14="http://schemas.microsoft.com/office/powerpoint/2010/main" val="3338626175"/>
              </p:ext>
            </p:extLst>
          </p:nvPr>
        </p:nvGraphicFramePr>
        <p:xfrm>
          <a:off x="323528" y="1600200"/>
          <a:ext cx="8496944" cy="4997152"/>
        </p:xfrm>
        <a:graphic>
          <a:graphicData uri="http://schemas.openxmlformats.org/drawingml/2006/chart">
            <c:chart xmlns:c="http://schemas.openxmlformats.org/drawingml/2006/chart" xmlns:r="http://schemas.openxmlformats.org/officeDocument/2006/relationships" r:id="rId3"/>
          </a:graphicData>
        </a:graphic>
      </p:graphicFrame>
      <p:pic>
        <p:nvPicPr>
          <p:cNvPr id="6" name="Afbeelding 5"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785017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0688"/>
            <a:ext cx="8229600" cy="796950"/>
          </a:xfrm>
        </p:spPr>
        <p:txBody>
          <a:bodyPr>
            <a:normAutofit/>
          </a:bodyPr>
          <a:lstStyle/>
          <a:p>
            <a:pPr algn="l"/>
            <a:r>
              <a:rPr lang="nl-NL" sz="2700" b="1" dirty="0" smtClean="0"/>
              <a:t>volgende stappen </a:t>
            </a:r>
            <a:r>
              <a:rPr lang="is-IS" sz="2700" b="1" dirty="0" smtClean="0"/>
              <a:t>…...</a:t>
            </a:r>
            <a:endParaRPr lang="nl-NL" dirty="0"/>
          </a:p>
        </p:txBody>
      </p:sp>
      <p:sp>
        <p:nvSpPr>
          <p:cNvPr id="3" name="Tijdelijke aanduiding voor inhoud 2"/>
          <p:cNvSpPr>
            <a:spLocks noGrp="1"/>
          </p:cNvSpPr>
          <p:nvPr>
            <p:ph idx="1"/>
          </p:nvPr>
        </p:nvSpPr>
        <p:spPr/>
        <p:txBody>
          <a:bodyPr/>
          <a:lstStyle/>
          <a:p>
            <a:endParaRPr lang="nl-NL"/>
          </a:p>
        </p:txBody>
      </p:sp>
      <p:graphicFrame>
        <p:nvGraphicFramePr>
          <p:cNvPr id="4" name="Grafiek 3"/>
          <p:cNvGraphicFramePr>
            <a:graphicFrameLocks/>
          </p:cNvGraphicFramePr>
          <p:nvPr>
            <p:extLst>
              <p:ext uri="{D42A27DB-BD31-4B8C-83A1-F6EECF244321}">
                <p14:modId xmlns:p14="http://schemas.microsoft.com/office/powerpoint/2010/main" val="2030094207"/>
              </p:ext>
            </p:extLst>
          </p:nvPr>
        </p:nvGraphicFramePr>
        <p:xfrm>
          <a:off x="323528" y="1600200"/>
          <a:ext cx="8496944" cy="4997152"/>
        </p:xfrm>
        <a:graphic>
          <a:graphicData uri="http://schemas.openxmlformats.org/drawingml/2006/chart">
            <c:chart xmlns:c="http://schemas.openxmlformats.org/drawingml/2006/chart" xmlns:r="http://schemas.openxmlformats.org/officeDocument/2006/relationships" r:id="rId3"/>
          </a:graphicData>
        </a:graphic>
      </p:graphicFrame>
      <p:pic>
        <p:nvPicPr>
          <p:cNvPr id="6" name="Afbeelding 5"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5257971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ALV 2016</a:t>
            </a:r>
            <a:r>
              <a:rPr lang="nl-NL" sz="3100" dirty="0"/>
              <a:t/>
            </a:r>
            <a:br>
              <a:rPr lang="nl-NL" sz="3100" dirty="0"/>
            </a:br>
            <a:endParaRPr lang="nl-NL" sz="3100" dirty="0"/>
          </a:p>
        </p:txBody>
      </p:sp>
      <p:pic>
        <p:nvPicPr>
          <p:cNvPr id="4" name="Afbeelding 3"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lstStyle/>
          <a:p>
            <a:pPr marL="0" indent="0">
              <a:buNone/>
            </a:pPr>
            <a:r>
              <a:rPr lang="nl-NL" sz="2800" dirty="0" smtClean="0"/>
              <a:t>Stellingen geplaatst op </a:t>
            </a:r>
            <a:r>
              <a:rPr lang="nl-NL" sz="2800" dirty="0" err="1" smtClean="0"/>
              <a:t>LinkedIn</a:t>
            </a:r>
            <a:endParaRPr lang="nl-NL" sz="2800" dirty="0" smtClean="0"/>
          </a:p>
          <a:p>
            <a:pPr marL="0" indent="0">
              <a:buNone/>
            </a:pPr>
            <a:r>
              <a:rPr lang="nl-NL" sz="2800" dirty="0" smtClean="0"/>
              <a:t>Conclusies:</a:t>
            </a:r>
          </a:p>
          <a:p>
            <a:pPr marL="0" indent="0">
              <a:buNone/>
            </a:pPr>
            <a:r>
              <a:rPr lang="nl-NL" sz="2800" dirty="0" smtClean="0"/>
              <a:t>1: wie leest dit?</a:t>
            </a:r>
          </a:p>
          <a:p>
            <a:pPr marL="0" indent="0">
              <a:buNone/>
            </a:pPr>
            <a:r>
              <a:rPr lang="nl-NL" sz="2800" dirty="0" smtClean="0"/>
              <a:t>2: censuur “</a:t>
            </a:r>
            <a:r>
              <a:rPr lang="nl-NL" sz="2800" dirty="0" err="1" smtClean="0"/>
              <a:t>inappropriate</a:t>
            </a:r>
            <a:r>
              <a:rPr lang="nl-NL" sz="2800" dirty="0" smtClean="0"/>
              <a:t>”</a:t>
            </a:r>
          </a:p>
          <a:p>
            <a:pPr marL="0" indent="0">
              <a:buNone/>
            </a:pPr>
            <a:r>
              <a:rPr lang="nl-NL" sz="2800" dirty="0" smtClean="0"/>
              <a:t>3: bericht kwam bij velen niet binnen</a:t>
            </a:r>
            <a:endParaRPr lang="nl-NL" sz="2800" dirty="0"/>
          </a:p>
          <a:p>
            <a:pPr marL="0" indent="0">
              <a:buNone/>
            </a:pPr>
            <a:endParaRPr lang="nl-NL" sz="2800" dirty="0" smtClean="0"/>
          </a:p>
          <a:p>
            <a:pPr marL="0" indent="0">
              <a:buNone/>
            </a:pPr>
            <a:endParaRPr lang="nl-NL" dirty="0"/>
          </a:p>
        </p:txBody>
      </p:sp>
    </p:spTree>
    <p:extLst>
      <p:ext uri="{BB962C8B-B14F-4D97-AF65-F5344CB8AC3E}">
        <p14:creationId xmlns:p14="http://schemas.microsoft.com/office/powerpoint/2010/main" val="32712289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nl-NL" dirty="0" smtClean="0"/>
              <a:t>Werkgroep Strategie</a:t>
            </a:r>
            <a:br>
              <a:rPr lang="nl-NL" dirty="0" smtClean="0"/>
            </a:br>
            <a:r>
              <a:rPr lang="nl-NL" sz="3100" dirty="0" smtClean="0"/>
              <a:t>ALV 2016</a:t>
            </a:r>
            <a:r>
              <a:rPr lang="nl-NL" sz="3100" dirty="0"/>
              <a:t/>
            </a:r>
            <a:br>
              <a:rPr lang="nl-NL" sz="3100" dirty="0"/>
            </a:br>
            <a:endParaRPr lang="nl-NL" sz="3100" dirty="0"/>
          </a:p>
        </p:txBody>
      </p:sp>
      <p:pic>
        <p:nvPicPr>
          <p:cNvPr id="4" name="Afbeelding 3"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
        <p:nvSpPr>
          <p:cNvPr id="3" name="Tijdelijke aanduiding voor inhoud 2"/>
          <p:cNvSpPr>
            <a:spLocks noGrp="1"/>
          </p:cNvSpPr>
          <p:nvPr>
            <p:ph idx="1"/>
          </p:nvPr>
        </p:nvSpPr>
        <p:spPr>
          <a:solidFill>
            <a:srgbClr val="FCD5B5"/>
          </a:solidFill>
        </p:spPr>
        <p:txBody>
          <a:bodyPr/>
          <a:lstStyle/>
          <a:p>
            <a:pPr marL="0" indent="0">
              <a:buNone/>
            </a:pPr>
            <a:r>
              <a:rPr lang="nl-NL" dirty="0" smtClean="0"/>
              <a:t>Ad 2) Enquête (survey </a:t>
            </a:r>
            <a:r>
              <a:rPr lang="nl-NL" dirty="0" err="1" smtClean="0"/>
              <a:t>monkey</a:t>
            </a:r>
            <a:r>
              <a:rPr lang="nl-NL" dirty="0" smtClean="0"/>
              <a:t>)</a:t>
            </a:r>
          </a:p>
          <a:p>
            <a:pPr marL="0" indent="0">
              <a:buNone/>
            </a:pPr>
            <a:endParaRPr lang="nl-NL" dirty="0"/>
          </a:p>
          <a:p>
            <a:r>
              <a:rPr lang="nl-NL" dirty="0" smtClean="0"/>
              <a:t>10 vragen</a:t>
            </a:r>
          </a:p>
          <a:p>
            <a:r>
              <a:rPr lang="nl-NL" dirty="0" smtClean="0"/>
              <a:t>45 leden ingevuld </a:t>
            </a:r>
          </a:p>
          <a:p>
            <a:pPr marL="0" indent="0">
              <a:buNone/>
            </a:pPr>
            <a:r>
              <a:rPr lang="nl-NL" dirty="0" smtClean="0"/>
              <a:t>(van de in totaal ongeveer 170 </a:t>
            </a:r>
            <a:r>
              <a:rPr lang="nl-NL" dirty="0" err="1" smtClean="0"/>
              <a:t>Sietar</a:t>
            </a:r>
            <a:r>
              <a:rPr lang="nl-NL" dirty="0" smtClean="0"/>
              <a:t> NL leden)</a:t>
            </a:r>
          </a:p>
        </p:txBody>
      </p:sp>
    </p:spTree>
    <p:extLst>
      <p:ext uri="{BB962C8B-B14F-4D97-AF65-F5344CB8AC3E}">
        <p14:creationId xmlns:p14="http://schemas.microsoft.com/office/powerpoint/2010/main" val="302079233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1: Ik ben lid geworden van </a:t>
            </a:r>
            <a:r>
              <a:rPr lang="nl-NL" sz="2400" b="1" dirty="0" err="1" smtClean="0"/>
              <a:t>Sietar</a:t>
            </a:r>
            <a:r>
              <a:rPr lang="nl-NL" sz="2400" b="1" dirty="0" smtClean="0"/>
              <a:t> NL in</a:t>
            </a:r>
            <a:r>
              <a:rPr lang="is-IS" sz="2400" b="1" dirty="0" smtClean="0"/>
              <a:t>…..</a:t>
            </a:r>
            <a:endParaRPr lang="nl-NL" sz="2400" b="1" dirty="0"/>
          </a:p>
        </p:txBody>
      </p:sp>
      <p:pic>
        <p:nvPicPr>
          <p:cNvPr id="8" name="Tijdelijke aanduiding voor inhoud 7"/>
          <p:cNvPicPr>
            <a:picLocks noGrp="1" noChangeAspect="1"/>
          </p:cNvPicPr>
          <p:nvPr>
            <p:ph idx="1"/>
          </p:nvPr>
        </p:nvPicPr>
        <p:blipFill>
          <a:blip r:embed="rId3"/>
          <a:srcRect l="28895" r="28895"/>
          <a:stretch>
            <a:fillRect/>
          </a:stretch>
        </p:blipFill>
        <p:spPr/>
      </p:pic>
      <p:graphicFrame>
        <p:nvGraphicFramePr>
          <p:cNvPr id="10" name="Grafiek 9"/>
          <p:cNvGraphicFramePr>
            <a:graphicFrameLocks/>
          </p:cNvGraphicFramePr>
          <p:nvPr>
            <p:extLst>
              <p:ext uri="{D42A27DB-BD31-4B8C-83A1-F6EECF244321}">
                <p14:modId xmlns:p14="http://schemas.microsoft.com/office/powerpoint/2010/main" val="1457649376"/>
              </p:ext>
            </p:extLst>
          </p:nvPr>
        </p:nvGraphicFramePr>
        <p:xfrm>
          <a:off x="107504" y="1196752"/>
          <a:ext cx="8928992" cy="5472608"/>
        </p:xfrm>
        <a:graphic>
          <a:graphicData uri="http://schemas.openxmlformats.org/drawingml/2006/chart">
            <c:chart xmlns:c="http://schemas.openxmlformats.org/drawingml/2006/chart" xmlns:r="http://schemas.openxmlformats.org/officeDocument/2006/relationships" r:id="rId4"/>
          </a:graphicData>
        </a:graphic>
      </p:graphicFrame>
      <p:pic>
        <p:nvPicPr>
          <p:cNvPr id="5" name="Afbeelding 4" descr="image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224" y="0"/>
            <a:ext cx="2576028" cy="1182949"/>
          </a:xfrm>
          <a:prstGeom prst="rect">
            <a:avLst/>
          </a:prstGeom>
        </p:spPr>
      </p:pic>
    </p:spTree>
    <p:extLst>
      <p:ext uri="{BB962C8B-B14F-4D97-AF65-F5344CB8AC3E}">
        <p14:creationId xmlns:p14="http://schemas.microsoft.com/office/powerpoint/2010/main" val="17606019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2: In welk gebied ligt het hoofdaccent </a:t>
            </a:r>
            <a:br>
              <a:rPr lang="nl-NL" sz="2400" b="1" dirty="0" smtClean="0"/>
            </a:br>
            <a:r>
              <a:rPr lang="nl-NL" sz="2400" b="1" dirty="0" smtClean="0"/>
              <a:t>van je werkzaamheden</a:t>
            </a:r>
            <a:r>
              <a:rPr lang="nl-NL" sz="1800" b="1" dirty="0" smtClean="0"/>
              <a:t>?</a:t>
            </a:r>
            <a:endParaRPr lang="nl-NL" sz="1800" b="1" dirty="0"/>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4070169636"/>
              </p:ext>
            </p:extLst>
          </p:nvPr>
        </p:nvGraphicFramePr>
        <p:xfrm>
          <a:off x="71882" y="1196752"/>
          <a:ext cx="8964488" cy="5472608"/>
        </p:xfrm>
        <a:graphic>
          <a:graphicData uri="http://schemas.openxmlformats.org/drawingml/2006/chart">
            <c:chart xmlns:c="http://schemas.openxmlformats.org/drawingml/2006/chart" xmlns:r="http://schemas.openxmlformats.org/officeDocument/2006/relationships" r:id="rId3"/>
          </a:graphicData>
        </a:graphic>
      </p:graphicFrame>
      <p:pic>
        <p:nvPicPr>
          <p:cNvPr id="5" name="Afbeelding 4"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8166" y="1"/>
            <a:ext cx="2606085" cy="1196752"/>
          </a:xfrm>
          <a:prstGeom prst="rect">
            <a:avLst/>
          </a:prstGeom>
        </p:spPr>
      </p:pic>
    </p:spTree>
    <p:extLst>
      <p:ext uri="{BB962C8B-B14F-4D97-AF65-F5344CB8AC3E}">
        <p14:creationId xmlns:p14="http://schemas.microsoft.com/office/powerpoint/2010/main" val="22215692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2: Anders, nl:</a:t>
            </a:r>
            <a:endParaRPr lang="nl-NL" sz="2400" b="1" dirty="0"/>
          </a:p>
        </p:txBody>
      </p:sp>
      <p:sp>
        <p:nvSpPr>
          <p:cNvPr id="3" name="Tijdelijke aanduiding voor inhoud 2"/>
          <p:cNvSpPr>
            <a:spLocks noGrp="1"/>
          </p:cNvSpPr>
          <p:nvPr>
            <p:ph idx="1"/>
          </p:nvPr>
        </p:nvSpPr>
        <p:spPr>
          <a:solidFill>
            <a:srgbClr val="FCD5B5"/>
          </a:solidFill>
        </p:spPr>
        <p:txBody>
          <a:bodyPr>
            <a:normAutofit fontScale="77500" lnSpcReduction="20000"/>
          </a:bodyPr>
          <a:lstStyle/>
          <a:p>
            <a:r>
              <a:rPr lang="nl-NL" dirty="0"/>
              <a:t>HR</a:t>
            </a:r>
          </a:p>
          <a:p>
            <a:pPr marL="0" indent="0">
              <a:buNone/>
            </a:pPr>
            <a:r>
              <a:rPr lang="nl-NL" dirty="0"/>
              <a:t> </a:t>
            </a:r>
          </a:p>
          <a:p>
            <a:r>
              <a:rPr lang="nl-NL" dirty="0"/>
              <a:t>Internationale organisaties als WFP</a:t>
            </a:r>
          </a:p>
          <a:p>
            <a:pPr marL="0" indent="0">
              <a:buNone/>
            </a:pPr>
            <a:r>
              <a:rPr lang="nl-NL" dirty="0"/>
              <a:t> </a:t>
            </a:r>
          </a:p>
          <a:p>
            <a:r>
              <a:rPr lang="nl-NL" dirty="0"/>
              <a:t>Non-profit en semi overheid</a:t>
            </a:r>
          </a:p>
          <a:p>
            <a:pPr marL="0" indent="0">
              <a:buNone/>
            </a:pPr>
            <a:r>
              <a:rPr lang="nl-NL" dirty="0"/>
              <a:t> </a:t>
            </a:r>
          </a:p>
          <a:p>
            <a:r>
              <a:rPr lang="nl-NL" dirty="0"/>
              <a:t>Kindercentra</a:t>
            </a:r>
          </a:p>
          <a:p>
            <a:endParaRPr lang="nl-NL" dirty="0"/>
          </a:p>
          <a:p>
            <a:r>
              <a:rPr lang="nl-NL" dirty="0"/>
              <a:t>Combinatie van genoemde categorieën</a:t>
            </a:r>
          </a:p>
          <a:p>
            <a:pPr marL="0" indent="0">
              <a:buNone/>
            </a:pPr>
            <a:r>
              <a:rPr lang="nl-NL" dirty="0"/>
              <a:t> </a:t>
            </a:r>
          </a:p>
          <a:p>
            <a:r>
              <a:rPr lang="nl-NL" dirty="0"/>
              <a:t>Onderwijs; </a:t>
            </a:r>
            <a:r>
              <a:rPr lang="nl-NL" dirty="0" smtClean="0"/>
              <a:t>gezondheidszorg, kinderopvang</a:t>
            </a:r>
            <a:endParaRPr lang="nl-NL" dirty="0"/>
          </a:p>
        </p:txBody>
      </p:sp>
      <p:pic>
        <p:nvPicPr>
          <p:cNvPr id="5" name="Afbeelding 4" descr="imag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267061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2400" b="1" dirty="0" smtClean="0"/>
              <a:t>Vraag 3: Hoe ben je werkzaam?</a:t>
            </a:r>
            <a:endParaRPr lang="nl-NL" sz="2400" b="1" dirty="0"/>
          </a:p>
        </p:txBody>
      </p:sp>
      <p:graphicFrame>
        <p:nvGraphicFramePr>
          <p:cNvPr id="8" name="Tijdelijke aanduiding voor inhoud 7"/>
          <p:cNvGraphicFramePr>
            <a:graphicFrameLocks noGrp="1"/>
          </p:cNvGraphicFramePr>
          <p:nvPr>
            <p:ph idx="1"/>
            <p:extLst>
              <p:ext uri="{D42A27DB-BD31-4B8C-83A1-F6EECF244321}">
                <p14:modId xmlns:p14="http://schemas.microsoft.com/office/powerpoint/2010/main" val="2531649017"/>
              </p:ext>
            </p:extLst>
          </p:nvPr>
        </p:nvGraphicFramePr>
        <p:xfrm>
          <a:off x="107504" y="1412776"/>
          <a:ext cx="8928992" cy="5256584"/>
        </p:xfrm>
        <a:graphic>
          <a:graphicData uri="http://schemas.openxmlformats.org/drawingml/2006/chart">
            <c:chart xmlns:c="http://schemas.openxmlformats.org/drawingml/2006/chart" xmlns:r="http://schemas.openxmlformats.org/officeDocument/2006/relationships" r:id="rId3"/>
          </a:graphicData>
        </a:graphic>
      </p:graphicFrame>
      <p:pic>
        <p:nvPicPr>
          <p:cNvPr id="4" name="Afbeelding 3" descr="imag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36" y="0"/>
            <a:ext cx="2915816" cy="1338985"/>
          </a:xfrm>
          <a:prstGeom prst="rect">
            <a:avLst/>
          </a:prstGeom>
        </p:spPr>
      </p:pic>
    </p:spTree>
    <p:extLst>
      <p:ext uri="{BB962C8B-B14F-4D97-AF65-F5344CB8AC3E}">
        <p14:creationId xmlns:p14="http://schemas.microsoft.com/office/powerpoint/2010/main" val="414501660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654</TotalTime>
  <Words>1899</Words>
  <Application>Microsoft Macintosh PowerPoint</Application>
  <PresentationFormat>Diavoorstelling (4:3)</PresentationFormat>
  <Paragraphs>223</Paragraphs>
  <Slides>31</Slides>
  <Notes>19</Notes>
  <HiddenSlides>0</HiddenSlides>
  <MMClips>0</MMClips>
  <ScaleCrop>false</ScaleCrop>
  <HeadingPairs>
    <vt:vector size="4" baseType="variant">
      <vt:variant>
        <vt:lpstr>Thema</vt:lpstr>
      </vt:variant>
      <vt:variant>
        <vt:i4>1</vt:i4>
      </vt:variant>
      <vt:variant>
        <vt:lpstr>Diatitels</vt:lpstr>
      </vt:variant>
      <vt:variant>
        <vt:i4>31</vt:i4>
      </vt:variant>
    </vt:vector>
  </HeadingPairs>
  <TitlesOfParts>
    <vt:vector size="32" baseType="lpstr">
      <vt:lpstr>Kantoorthema</vt:lpstr>
      <vt:lpstr>Werkgroep Strategie ALV 2016 </vt:lpstr>
      <vt:lpstr>Werkgroep Strategie ALV 2016 </vt:lpstr>
      <vt:lpstr>Werkgroep Strategie ALV 2016 </vt:lpstr>
      <vt:lpstr>Werkgroep Strategie ALV 2016 </vt:lpstr>
      <vt:lpstr>Werkgroep Strategie ALV 2016 </vt:lpstr>
      <vt:lpstr>Vraag 1: Ik ben lid geworden van Sietar NL in…..</vt:lpstr>
      <vt:lpstr>Vraag 2: In welk gebied ligt het hoofdaccent  van je werkzaamheden?</vt:lpstr>
      <vt:lpstr>Vraag 2: Anders, nl:</vt:lpstr>
      <vt:lpstr>Vraag 3: Hoe ben je werkzaam?</vt:lpstr>
      <vt:lpstr>Vraag 4: Hoe benoem je jezelf?</vt:lpstr>
      <vt:lpstr>Vraag 4: De groep ‘anders’</vt:lpstr>
      <vt:lpstr>Vraag 4: Hoe benoem je jezelf? (Totaal)</vt:lpstr>
      <vt:lpstr>PowerPoint-presentatie</vt:lpstr>
      <vt:lpstr>Vraag 6: Ik wil dat Sietar NL doorgaat met….. </vt:lpstr>
      <vt:lpstr>Vraag 7: Ik zie Sietar NL in de nabije toekomst als een vereniging die ...   DEEL 1: INTERN </vt:lpstr>
      <vt:lpstr>Vraag 7: Ik zie Sietar NL in de nabije toekomst als een vereniging die ...   DEEL 2: EXTERN</vt:lpstr>
      <vt:lpstr>Unieke opmerkingen bij vraag 7</vt:lpstr>
      <vt:lpstr>Vraag 8: Ik hoop dat Sietar NL daarvoor de  volgende stappen zal gaan ondernemen ..  </vt:lpstr>
      <vt:lpstr>Unieke opmerkingen bij vraag 8</vt:lpstr>
      <vt:lpstr>Vraag 9: Ik zou de volgende bijdrage willen  leveren aan Sietar NL…....</vt:lpstr>
      <vt:lpstr>Unieke opmerkingen bij vraag 9</vt:lpstr>
      <vt:lpstr>Vraag 10: Ik zou graag het volgende willen  toevoegen…</vt:lpstr>
      <vt:lpstr>Unieke opmerkingen bij vraag 10:</vt:lpstr>
      <vt:lpstr>Werkgroep Strategie ALV 2016 </vt:lpstr>
      <vt:lpstr>Ad 1) Leden</vt:lpstr>
      <vt:lpstr>Ad 2) Maatschappelijke relevantie:  aansluiten bij wat er in de samenleving  speelt (actief-pro-actief)  </vt:lpstr>
      <vt:lpstr>Ad 3) Professionalisering/netwerkorganisatie Door a) Bijv. samen te werken met andere  organisaties, instanties b) Ook voor leden  onderlinge samenwerking vergroten  </vt:lpstr>
      <vt:lpstr>Werkgroep Strategie Conclusies</vt:lpstr>
      <vt:lpstr>Werkgroep Strategie Conclusies </vt:lpstr>
      <vt:lpstr>volgende stappen …...</vt:lpstr>
      <vt:lpstr>volgende stappen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Gebruiker</dc:creator>
  <cp:lastModifiedBy>Jackie van der kroft</cp:lastModifiedBy>
  <cp:revision>58</cp:revision>
  <dcterms:created xsi:type="dcterms:W3CDTF">2016-03-16T09:08:51Z</dcterms:created>
  <dcterms:modified xsi:type="dcterms:W3CDTF">2016-04-15T16:47:49Z</dcterms:modified>
</cp:coreProperties>
</file>